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handoutMasterIdLst>
    <p:handoutMasterId r:id="rId20"/>
  </p:handoutMasterIdLst>
  <p:sldIdLst>
    <p:sldId id="256" r:id="rId2"/>
    <p:sldId id="285" r:id="rId3"/>
    <p:sldId id="287" r:id="rId4"/>
    <p:sldId id="286" r:id="rId5"/>
    <p:sldId id="288" r:id="rId6"/>
    <p:sldId id="315" r:id="rId7"/>
    <p:sldId id="316" r:id="rId8"/>
    <p:sldId id="317" r:id="rId9"/>
    <p:sldId id="318" r:id="rId10"/>
    <p:sldId id="319" r:id="rId11"/>
    <p:sldId id="320" r:id="rId12"/>
    <p:sldId id="321" r:id="rId13"/>
    <p:sldId id="322" r:id="rId14"/>
    <p:sldId id="323" r:id="rId15"/>
    <p:sldId id="324" r:id="rId16"/>
    <p:sldId id="325" r:id="rId17"/>
    <p:sldId id="326" r:id="rId18"/>
  </p:sldIdLst>
  <p:sldSz cx="9144000" cy="6858000" type="screen4x3"/>
  <p:notesSz cx="6797675" cy="9926638"/>
  <p:defaultTextStyle>
    <a:defPPr>
      <a:defRPr lang="ru-RU"/>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CCFF33"/>
    <a:srgbClr val="FF8000"/>
    <a:srgbClr val="FF9933"/>
    <a:srgbClr val="B4E402"/>
    <a:srgbClr val="00E668"/>
    <a:srgbClr val="FFCC00"/>
    <a:srgbClr val="82B373"/>
    <a:srgbClr val="FF7C8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685" autoAdjust="0"/>
  </p:normalViewPr>
  <p:slideViewPr>
    <p:cSldViewPr>
      <p:cViewPr varScale="1">
        <p:scale>
          <a:sx n="79" d="100"/>
          <a:sy n="79" d="100"/>
        </p:scale>
        <p:origin x="-838" y="-7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978" y="-9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ru-RU"/>
          </a:p>
        </p:txBody>
      </p:sp>
      <p:sp>
        <p:nvSpPr>
          <p:cNvPr id="18435" name="Rectangle 3"/>
          <p:cNvSpPr>
            <a:spLocks noGrp="1" noChangeArrowheads="1"/>
          </p:cNvSpPr>
          <p:nvPr>
            <p:ph type="dt" sz="quarter"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ru-RU"/>
          </a:p>
        </p:txBody>
      </p:sp>
      <p:sp>
        <p:nvSpPr>
          <p:cNvPr id="18436" name="Rectangle 4"/>
          <p:cNvSpPr>
            <a:spLocks noGrp="1" noChangeArrowheads="1"/>
          </p:cNvSpPr>
          <p:nvPr>
            <p:ph type="ftr" sz="quarter" idx="2"/>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ru-RU"/>
          </a:p>
        </p:txBody>
      </p:sp>
      <p:sp>
        <p:nvSpPr>
          <p:cNvPr id="18437" name="Rectangle 5"/>
          <p:cNvSpPr>
            <a:spLocks noGrp="1" noChangeArrowheads="1"/>
          </p:cNvSpPr>
          <p:nvPr>
            <p:ph type="sldNum" sz="quarter" idx="3"/>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A92CB56F-F075-44A1-980E-3B564B157544}" type="slidenum">
              <a:rPr lang="ru-RU"/>
              <a:pPr>
                <a:defRPr/>
              </a:pPr>
              <a:t>‹#›</a:t>
            </a:fld>
            <a:endParaRPr lang="ru-RU"/>
          </a:p>
        </p:txBody>
      </p:sp>
    </p:spTree>
    <p:extLst>
      <p:ext uri="{BB962C8B-B14F-4D97-AF65-F5344CB8AC3E}">
        <p14:creationId xmlns:p14="http://schemas.microsoft.com/office/powerpoint/2010/main" val="22392097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ru-RU"/>
          </a:p>
        </p:txBody>
      </p:sp>
      <p:sp>
        <p:nvSpPr>
          <p:cNvPr id="7171"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ru-RU"/>
          </a:p>
        </p:txBody>
      </p:sp>
      <p:sp>
        <p:nvSpPr>
          <p:cNvPr id="2458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7174"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ru-RU"/>
          </a:p>
        </p:txBody>
      </p:sp>
      <p:sp>
        <p:nvSpPr>
          <p:cNvPr id="7175"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F0EDE340-C18D-4E30-BC53-0E2D57FBDE5A}" type="slidenum">
              <a:rPr lang="ru-RU"/>
              <a:pPr>
                <a:defRPr/>
              </a:pPr>
              <a:t>‹#›</a:t>
            </a:fld>
            <a:endParaRPr lang="ru-RU"/>
          </a:p>
        </p:txBody>
      </p:sp>
    </p:spTree>
    <p:extLst>
      <p:ext uri="{BB962C8B-B14F-4D97-AF65-F5344CB8AC3E}">
        <p14:creationId xmlns:p14="http://schemas.microsoft.com/office/powerpoint/2010/main" val="21029734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Образ слайда 1"/>
          <p:cNvSpPr>
            <a:spLocks noGrp="1" noRot="1" noChangeAspect="1" noTextEdit="1"/>
          </p:cNvSpPr>
          <p:nvPr>
            <p:ph type="sldImg"/>
          </p:nvPr>
        </p:nvSpPr>
        <p:spPr>
          <a:ln/>
        </p:spPr>
      </p:sp>
      <p:sp>
        <p:nvSpPr>
          <p:cNvPr id="25603" name="Заметки 2"/>
          <p:cNvSpPr>
            <a:spLocks noGrp="1"/>
          </p:cNvSpPr>
          <p:nvPr>
            <p:ph type="body" idx="1"/>
          </p:nvPr>
        </p:nvSpPr>
        <p:spPr>
          <a:noFill/>
          <a:ln/>
        </p:spPr>
        <p:txBody>
          <a:bodyPr/>
          <a:lstStyle/>
          <a:p>
            <a:pPr eaLnBrk="1" hangingPunct="1"/>
            <a:endParaRPr lang="ru-RU" smtClean="0"/>
          </a:p>
        </p:txBody>
      </p:sp>
      <p:sp>
        <p:nvSpPr>
          <p:cNvPr id="24580" name="Номер слайда 3"/>
          <p:cNvSpPr>
            <a:spLocks noGrp="1"/>
          </p:cNvSpPr>
          <p:nvPr>
            <p:ph type="sldNum" sz="quarter" idx="5"/>
          </p:nvPr>
        </p:nvSpPr>
        <p:spPr/>
        <p:txBody>
          <a:bodyPr/>
          <a:lstStyle/>
          <a:p>
            <a:pPr>
              <a:defRPr/>
            </a:pPr>
            <a:fld id="{C8C73E5F-B740-4693-A4AB-80DF31FD5958}" type="slidenum">
              <a:rPr lang="ru-RU" smtClean="0">
                <a:latin typeface="Arial" pitchFamily="34" charset="0"/>
              </a:rPr>
              <a:pPr>
                <a:defRPr/>
              </a:pPr>
              <a:t>1</a:t>
            </a:fld>
            <a:endParaRPr lang="ru-RU"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067800" cy="6867525"/>
            <a:chOff x="-2" y="0"/>
            <a:chExt cx="5712" cy="4326"/>
          </a:xfrm>
        </p:grpSpPr>
        <p:sp>
          <p:nvSpPr>
            <p:cNvPr id="5" name="Rectangle 3"/>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6" name="Rectangle 4"/>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7" name="Rectangle 5"/>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8" name="Rectangle 6"/>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9" name="Rectangle 7"/>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10" name="Rectangle 8"/>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11" name="Rectangle 9"/>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12" name="Rectangle 10"/>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13" name="Rectangle 11"/>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14" name="Rectangle 12"/>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15" name="Rectangle 13"/>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16" name="Rectangle 14"/>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17" name="Rectangle 15"/>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18" name="Rectangle 16"/>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19" name="Rectangle 17"/>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20" name="Rectangle 18"/>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21" name="Rectangle 19"/>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22" name="Rectangle 20"/>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23" name="Rectangle 21"/>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24" name="Rectangle 22"/>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25" name="Rectangle 23"/>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26" name="Rectangle 24"/>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27" name="Rectangle 25"/>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28" name="Rectangle 26"/>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29" name="Rectangle 27"/>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30" name="Rectangle 28"/>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31" name="Rectangle 29"/>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32" name="Rectangle 30"/>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33" name="Rectangle 31"/>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34" name="Rectangle 32"/>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35" name="Rectangle 33"/>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36" name="Rectangle 34"/>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37" name="Rectangle 35"/>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38" name="Rectangle 36"/>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39" name="Rectangle 37"/>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0" name="Rectangle 38"/>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 name="Rectangle 39"/>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2" name="Rectangle 40"/>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3" name="Rectangle 41"/>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4" name="Rectangle 42"/>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5" name="Rectangle 43"/>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6" name="Rectangle 44"/>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7" name="Rectangle 45"/>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8" name="Rectangle 46"/>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9" name="Rectangle 47"/>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50" name="Rectangle 48"/>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51" name="Rectangle 49"/>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52" name="Rectangle 50"/>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53" name="Rectangle 51"/>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54" name="Rectangle 52"/>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55" name="Rectangle 53"/>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56" name="Rectangle 54"/>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57" name="Rectangle 55"/>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58" name="Rectangle 56"/>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59" name="Rectangle 57"/>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60" name="Rectangle 58"/>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61" name="Rectangle 59"/>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62" name="Rectangle 60"/>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63" name="Rectangle 61"/>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64" name="Rectangle 62"/>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grpSp>
      <p:sp>
        <p:nvSpPr>
          <p:cNvPr id="65" name="Rectangle 63"/>
          <p:cNvSpPr>
            <a:spLocks noChangeArrowheads="1"/>
          </p:cNvSpPr>
          <p:nvPr/>
        </p:nvSpPr>
        <p:spPr bwMode="auto">
          <a:xfrm>
            <a:off x="0" y="0"/>
            <a:ext cx="9144000" cy="457200"/>
          </a:xfrm>
          <a:prstGeom prst="rect">
            <a:avLst/>
          </a:prstGeom>
          <a:solidFill>
            <a:schemeClr val="hlink">
              <a:alpha val="50000"/>
            </a:schemeClr>
          </a:solidFill>
          <a:ln w="9525">
            <a:noFill/>
            <a:miter lim="800000"/>
            <a:headEnd/>
            <a:tailEnd/>
          </a:ln>
          <a:effectLst/>
        </p:spPr>
        <p:txBody>
          <a:bodyPr wrap="none" anchor="ctr"/>
          <a:lstStyle/>
          <a:p>
            <a:pPr>
              <a:defRPr/>
            </a:pPr>
            <a:endParaRPr lang="ru-RU">
              <a:cs typeface="+mn-cs"/>
            </a:endParaRPr>
          </a:p>
        </p:txBody>
      </p:sp>
      <p:pic>
        <p:nvPicPr>
          <p:cNvPr id="66" name="Рисунок 131" descr="Подложка ЦБИ2.jpg"/>
          <p:cNvPicPr>
            <a:picLocks noChangeAspect="1"/>
          </p:cNvPicPr>
          <p:nvPr userDrawn="1"/>
        </p:nvPicPr>
        <p:blipFill>
          <a:blip r:embed="rId2"/>
          <a:srcRect/>
          <a:stretch>
            <a:fillRect/>
          </a:stretch>
        </p:blipFill>
        <p:spPr bwMode="auto">
          <a:xfrm>
            <a:off x="0" y="460375"/>
            <a:ext cx="9144000" cy="6408738"/>
          </a:xfrm>
          <a:prstGeom prst="rect">
            <a:avLst/>
          </a:prstGeom>
          <a:noFill/>
          <a:ln w="9525">
            <a:noFill/>
            <a:miter lim="800000"/>
            <a:headEnd/>
            <a:tailEnd/>
          </a:ln>
        </p:spPr>
      </p:pic>
      <p:sp>
        <p:nvSpPr>
          <p:cNvPr id="67" name="Rectangle 70"/>
          <p:cNvSpPr>
            <a:spLocks noChangeArrowheads="1"/>
          </p:cNvSpPr>
          <p:nvPr/>
        </p:nvSpPr>
        <p:spPr bwMode="auto">
          <a:xfrm>
            <a:off x="4143375" y="1268413"/>
            <a:ext cx="4892675" cy="76200"/>
          </a:xfrm>
          <a:prstGeom prst="rect">
            <a:avLst/>
          </a:prstGeom>
          <a:solidFill>
            <a:schemeClr val="hlink">
              <a:alpha val="50000"/>
            </a:schemeClr>
          </a:solidFill>
          <a:ln w="9525">
            <a:noFill/>
            <a:miter lim="800000"/>
            <a:headEnd/>
            <a:tailEnd/>
          </a:ln>
          <a:effectLst/>
        </p:spPr>
        <p:txBody>
          <a:bodyPr wrap="none" anchor="ctr"/>
          <a:lstStyle/>
          <a:p>
            <a:pPr algn="ctr">
              <a:defRPr/>
            </a:pPr>
            <a:endParaRPr kumimoji="1" lang="ru-RU">
              <a:latin typeface="Verdana" pitchFamily="34" charset="0"/>
              <a:cs typeface="+mn-cs"/>
            </a:endParaRPr>
          </a:p>
        </p:txBody>
      </p:sp>
      <p:sp>
        <p:nvSpPr>
          <p:cNvPr id="5184" name="Rectangle 64"/>
          <p:cNvSpPr>
            <a:spLocks noGrp="1" noChangeArrowheads="1"/>
          </p:cNvSpPr>
          <p:nvPr>
            <p:ph type="ctrTitle" sz="quarter"/>
          </p:nvPr>
        </p:nvSpPr>
        <p:spPr bwMode="auto">
          <a:xfrm>
            <a:off x="1643042" y="785794"/>
            <a:ext cx="7200900" cy="369332"/>
          </a:xfrm>
          <a:prstGeom prst="rect">
            <a:avLst/>
          </a:prstGeom>
          <a:noFill/>
          <a:ln>
            <a:miter lim="800000"/>
            <a:headEnd/>
            <a:tailEnd/>
          </a:ln>
        </p:spPr>
        <p:txBody>
          <a:bodyPr vert="horz" wrap="square" lIns="91440" tIns="45720" rIns="91440" bIns="45720" numCol="1" anchor="b" anchorCtr="0" compatLnSpc="1">
            <a:prstTxWarp prst="textNoShape">
              <a:avLst/>
            </a:prstTxWarp>
            <a:spAutoFit/>
          </a:bodyPr>
          <a:lstStyle>
            <a:lvl1pPr algn="r">
              <a:defRPr sz="1800"/>
            </a:lvl1pPr>
          </a:lstStyle>
          <a:p>
            <a:r>
              <a:rPr lang="ru-RU" smtClean="0"/>
              <a:t>Образец заголовка</a:t>
            </a:r>
            <a:endParaRPr lang="ru-RU" dirty="0"/>
          </a:p>
        </p:txBody>
      </p:sp>
      <p:sp>
        <p:nvSpPr>
          <p:cNvPr id="5185" name="Rectangle 65"/>
          <p:cNvSpPr>
            <a:spLocks noGrp="1" noChangeArrowheads="1"/>
          </p:cNvSpPr>
          <p:nvPr>
            <p:ph type="subTitle" sz="quarter" idx="1"/>
          </p:nvPr>
        </p:nvSpPr>
        <p:spPr bwMode="auto">
          <a:xfrm>
            <a:off x="642911" y="1500174"/>
            <a:ext cx="7815290" cy="4214843"/>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 typeface="Wingdings" pitchFamily="2" charset="2"/>
              <a:buNone/>
              <a:defRPr b="0">
                <a:solidFill>
                  <a:srgbClr val="8E0000"/>
                </a:solidFill>
                <a:effectLst>
                  <a:outerShdw blurRad="38100" dist="38100" dir="2700000" algn="tl">
                    <a:srgbClr val="000000">
                      <a:alpha val="43137"/>
                    </a:srgbClr>
                  </a:outerShdw>
                </a:effectLst>
              </a:defRPr>
            </a:lvl1pPr>
          </a:lstStyle>
          <a:p>
            <a:r>
              <a:rPr lang="ru-RU" smtClean="0"/>
              <a:t>Образец подзаголовка</a:t>
            </a:r>
            <a:endParaRPr lang="ru-RU" dirty="0"/>
          </a:p>
        </p:txBody>
      </p:sp>
      <p:sp>
        <p:nvSpPr>
          <p:cNvPr id="68" name="Rectangle 66"/>
          <p:cNvSpPr>
            <a:spLocks noGrp="1" noChangeArrowheads="1"/>
          </p:cNvSpPr>
          <p:nvPr>
            <p:ph type="dt" sz="quarter" idx="10"/>
          </p:nvPr>
        </p:nvSpPr>
        <p:spPr/>
        <p:txBody>
          <a:bodyPr/>
          <a:lstStyle>
            <a:lvl1pPr algn="ctr">
              <a:defRPr/>
            </a:lvl1pPr>
          </a:lstStyle>
          <a:p>
            <a:pPr>
              <a:defRPr/>
            </a:pPr>
            <a:fld id="{0D40DEE1-EB69-4B09-BB46-DC64BA593C45}" type="datetime1">
              <a:rPr lang="ru-RU"/>
              <a:pPr>
                <a:defRPr/>
              </a:pPr>
              <a:t>30.03.2015</a:t>
            </a:fld>
            <a:endParaRPr lang="ru-RU" dirty="0"/>
          </a:p>
        </p:txBody>
      </p:sp>
      <p:sp>
        <p:nvSpPr>
          <p:cNvPr id="69" name="Rectangle 67"/>
          <p:cNvSpPr>
            <a:spLocks noGrp="1" noChangeArrowheads="1"/>
          </p:cNvSpPr>
          <p:nvPr>
            <p:ph type="ftr" sz="quarter" idx="11"/>
          </p:nvPr>
        </p:nvSpPr>
        <p:spPr/>
        <p:txBody>
          <a:bodyPr/>
          <a:lstStyle>
            <a:lvl1pPr>
              <a:defRPr/>
            </a:lvl1pPr>
          </a:lstStyle>
          <a:p>
            <a:pPr>
              <a:defRPr/>
            </a:pPr>
            <a:r>
              <a:rPr lang="en-US"/>
              <a:t>©</a:t>
            </a:r>
            <a:r>
              <a:rPr lang="ru-RU"/>
              <a:t> </a:t>
            </a:r>
            <a:r>
              <a:rPr lang="ru-RU" sz="1200"/>
              <a:t>Центр безопасности информации</a:t>
            </a:r>
            <a:endParaRPr lang="en-US" sz="1200"/>
          </a:p>
        </p:txBody>
      </p:sp>
      <p:sp>
        <p:nvSpPr>
          <p:cNvPr id="70" name="Номер слайда 3"/>
          <p:cNvSpPr>
            <a:spLocks noGrp="1"/>
          </p:cNvSpPr>
          <p:nvPr>
            <p:ph type="sldNum" sz="quarter" idx="12"/>
          </p:nvPr>
        </p:nvSpPr>
        <p:spPr>
          <a:xfrm>
            <a:off x="0" y="0"/>
            <a:ext cx="709613" cy="500063"/>
          </a:xfrm>
        </p:spPr>
        <p:txBody>
          <a:bodyPr/>
          <a:lstStyle>
            <a:lvl1pPr>
              <a:defRPr/>
            </a:lvl1pPr>
          </a:lstStyle>
          <a:p>
            <a:pPr>
              <a:defRPr/>
            </a:pPr>
            <a:fld id="{7D8C982F-8D3A-402E-B72B-3BF80D7189F0}"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4"/>
          <p:cNvSpPr>
            <a:spLocks noGrp="1" noChangeArrowheads="1"/>
          </p:cNvSpPr>
          <p:nvPr>
            <p:ph type="sldNum" sz="quarter" idx="10"/>
          </p:nvPr>
        </p:nvSpPr>
        <p:spPr>
          <a:ln/>
        </p:spPr>
        <p:txBody>
          <a:bodyPr/>
          <a:lstStyle>
            <a:lvl1pPr>
              <a:defRPr/>
            </a:lvl1pPr>
          </a:lstStyle>
          <a:p>
            <a:pPr>
              <a:defRPr/>
            </a:pPr>
            <a:fld id="{80CA1266-6274-4B53-80DE-857168136B7B}" type="slidenum">
              <a:rPr lang="ru-RU"/>
              <a:pPr>
                <a:defRPr/>
              </a:pPr>
              <a:t>‹#›</a:t>
            </a:fld>
            <a:endParaRPr lang="ru-RU" dirty="0"/>
          </a:p>
        </p:txBody>
      </p:sp>
      <p:sp>
        <p:nvSpPr>
          <p:cNvPr id="5" name="Rectangle 78"/>
          <p:cNvSpPr>
            <a:spLocks noGrp="1" noChangeArrowheads="1"/>
          </p:cNvSpPr>
          <p:nvPr>
            <p:ph type="dt" sz="quarter" idx="11"/>
          </p:nvPr>
        </p:nvSpPr>
        <p:spPr>
          <a:ln/>
        </p:spPr>
        <p:txBody>
          <a:bodyPr/>
          <a:lstStyle>
            <a:lvl1pPr>
              <a:defRPr/>
            </a:lvl1pPr>
          </a:lstStyle>
          <a:p>
            <a:pPr>
              <a:defRPr/>
            </a:pPr>
            <a:fld id="{EB80562D-B151-4B3C-A47E-0ABA14BBFF3F}" type="datetime1">
              <a:rPr lang="ru-RU"/>
              <a:pPr>
                <a:defRPr/>
              </a:pPr>
              <a:t>30.03.2015</a:t>
            </a:fld>
            <a:endParaRPr lang="ru-RU" dirty="0"/>
          </a:p>
        </p:txBody>
      </p:sp>
      <p:sp>
        <p:nvSpPr>
          <p:cNvPr id="6" name="Rectangle 77"/>
          <p:cNvSpPr>
            <a:spLocks noGrp="1" noChangeArrowheads="1"/>
          </p:cNvSpPr>
          <p:nvPr>
            <p:ph type="ftr" sz="quarter" idx="12"/>
          </p:nvPr>
        </p:nvSpPr>
        <p:spPr>
          <a:ln/>
        </p:spPr>
        <p:txBody>
          <a:bodyPr/>
          <a:lstStyle>
            <a:lvl1pPr>
              <a:defRPr/>
            </a:lvl1pPr>
          </a:lstStyle>
          <a:p>
            <a:pPr>
              <a:defRPr/>
            </a:pPr>
            <a:r>
              <a:rPr lang="en-US"/>
              <a:t>©</a:t>
            </a:r>
            <a:r>
              <a:rPr lang="ru-RU"/>
              <a:t> </a:t>
            </a:r>
            <a:r>
              <a:rPr lang="ru-RU" sz="1200"/>
              <a:t>Центр безопасности информации</a:t>
            </a:r>
            <a:endParaRPr lang="en-US" sz="12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4"/>
          <p:cNvSpPr>
            <a:spLocks noGrp="1" noChangeArrowheads="1"/>
          </p:cNvSpPr>
          <p:nvPr>
            <p:ph type="sldNum" sz="quarter" idx="10"/>
          </p:nvPr>
        </p:nvSpPr>
        <p:spPr>
          <a:ln/>
        </p:spPr>
        <p:txBody>
          <a:bodyPr/>
          <a:lstStyle>
            <a:lvl1pPr>
              <a:defRPr/>
            </a:lvl1pPr>
          </a:lstStyle>
          <a:p>
            <a:pPr>
              <a:defRPr/>
            </a:pPr>
            <a:fld id="{B555A7D3-AAAE-4CEF-B9A8-9E7D0193879C}" type="slidenum">
              <a:rPr lang="ru-RU"/>
              <a:pPr>
                <a:defRPr/>
              </a:pPr>
              <a:t>‹#›</a:t>
            </a:fld>
            <a:endParaRPr lang="ru-RU" dirty="0"/>
          </a:p>
        </p:txBody>
      </p:sp>
      <p:sp>
        <p:nvSpPr>
          <p:cNvPr id="5" name="Rectangle 78"/>
          <p:cNvSpPr>
            <a:spLocks noGrp="1" noChangeArrowheads="1"/>
          </p:cNvSpPr>
          <p:nvPr>
            <p:ph type="dt" sz="quarter" idx="11"/>
          </p:nvPr>
        </p:nvSpPr>
        <p:spPr>
          <a:ln/>
        </p:spPr>
        <p:txBody>
          <a:bodyPr/>
          <a:lstStyle>
            <a:lvl1pPr>
              <a:defRPr/>
            </a:lvl1pPr>
          </a:lstStyle>
          <a:p>
            <a:pPr>
              <a:defRPr/>
            </a:pPr>
            <a:fld id="{A027D200-0F7E-44F7-8CE0-F83FD244C4C0}" type="datetime1">
              <a:rPr lang="ru-RU"/>
              <a:pPr>
                <a:defRPr/>
              </a:pPr>
              <a:t>30.03.2015</a:t>
            </a:fld>
            <a:endParaRPr lang="ru-RU" dirty="0"/>
          </a:p>
        </p:txBody>
      </p:sp>
      <p:sp>
        <p:nvSpPr>
          <p:cNvPr id="6" name="Rectangle 77"/>
          <p:cNvSpPr>
            <a:spLocks noGrp="1" noChangeArrowheads="1"/>
          </p:cNvSpPr>
          <p:nvPr>
            <p:ph type="ftr" sz="quarter" idx="12"/>
          </p:nvPr>
        </p:nvSpPr>
        <p:spPr>
          <a:ln/>
        </p:spPr>
        <p:txBody>
          <a:bodyPr/>
          <a:lstStyle>
            <a:lvl1pPr>
              <a:defRPr/>
            </a:lvl1pPr>
          </a:lstStyle>
          <a:p>
            <a:pPr>
              <a:defRPr/>
            </a:pPr>
            <a:r>
              <a:rPr lang="en-US"/>
              <a:t>©</a:t>
            </a:r>
            <a:r>
              <a:rPr lang="ru-RU"/>
              <a:t> </a:t>
            </a:r>
            <a:r>
              <a:rPr lang="ru-RU" sz="1200"/>
              <a:t>Центр безопасности информации</a:t>
            </a:r>
            <a:endParaRPr lang="en-US" sz="12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4" name="Дата 5"/>
          <p:cNvSpPr txBox="1">
            <a:spLocks/>
          </p:cNvSpPr>
          <p:nvPr userDrawn="1"/>
        </p:nvSpPr>
        <p:spPr bwMode="auto">
          <a:xfrm>
            <a:off x="128588" y="6510338"/>
            <a:ext cx="1905000" cy="312737"/>
          </a:xfrm>
          <a:prstGeom prst="rect">
            <a:avLst/>
          </a:prstGeom>
          <a:noFill/>
          <a:ln w="9525">
            <a:noFill/>
            <a:prstDash val="sysDot"/>
            <a:miter lim="800000"/>
            <a:headEnd/>
            <a:tailEnd/>
          </a:ln>
          <a:effectLst/>
        </p:spPr>
        <p:txBody>
          <a:bodyPr anchor="b"/>
          <a:lstStyle>
            <a:lvl1pPr>
              <a:defRPr/>
            </a:lvl1pPr>
          </a:lstStyle>
          <a:p>
            <a:pPr>
              <a:defRPr/>
            </a:pPr>
            <a:fld id="{D5F4BFA6-B6A3-4C2B-98DC-27FA6698F7BA}" type="datetime1">
              <a:rPr lang="ru-RU" sz="1400" smtClean="0">
                <a:latin typeface="+mn-lt"/>
                <a:cs typeface="+mn-cs"/>
              </a:rPr>
              <a:pPr>
                <a:defRPr/>
              </a:pPr>
              <a:t>30.03.2015</a:t>
            </a:fld>
            <a:endParaRPr lang="ru-RU" sz="1400" dirty="0">
              <a:latin typeface="+mn-lt"/>
              <a:cs typeface="+mn-cs"/>
            </a:endParaRPr>
          </a:p>
        </p:txBody>
      </p:sp>
      <p:sp>
        <p:nvSpPr>
          <p:cNvPr id="2" name="Заголовок 1"/>
          <p:cNvSpPr>
            <a:spLocks noGrp="1"/>
          </p:cNvSpPr>
          <p:nvPr>
            <p:ph type="title"/>
          </p:nvPr>
        </p:nvSpPr>
        <p:spPr>
          <a:xfrm>
            <a:off x="785786" y="214290"/>
            <a:ext cx="8215370" cy="785818"/>
          </a:xfrm>
          <a:prstGeom prst="rect">
            <a:avLst/>
          </a:prstGeom>
        </p:spPr>
        <p:txBody>
          <a:bodyPr anchor="ctr"/>
          <a:lstStyle>
            <a:lvl1pPr>
              <a:defRPr sz="3600">
                <a:effectLst>
                  <a:outerShdw blurRad="38100" dist="38100" dir="2700000" algn="tl">
                    <a:srgbClr val="000000">
                      <a:alpha val="43137"/>
                    </a:srgbClr>
                  </a:outerShdw>
                </a:effectLst>
              </a:defRPr>
            </a:lvl1pPr>
          </a:lstStyle>
          <a:p>
            <a:r>
              <a:rPr lang="ru-RU" smtClean="0"/>
              <a:t>Образец заголовка</a:t>
            </a:r>
            <a:endParaRPr lang="ru-RU" dirty="0"/>
          </a:p>
        </p:txBody>
      </p:sp>
      <p:sp>
        <p:nvSpPr>
          <p:cNvPr id="3" name="Содержимое 2"/>
          <p:cNvSpPr>
            <a:spLocks noGrp="1"/>
          </p:cNvSpPr>
          <p:nvPr>
            <p:ph idx="1"/>
          </p:nvPr>
        </p:nvSpPr>
        <p:spPr>
          <a:xfrm>
            <a:off x="285720" y="1214422"/>
            <a:ext cx="8572560" cy="5214974"/>
          </a:xfrm>
          <a:prstGeom prst="rect">
            <a:avLst/>
          </a:prstGeom>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5" name="Номер слайда 3"/>
          <p:cNvSpPr>
            <a:spLocks noGrp="1"/>
          </p:cNvSpPr>
          <p:nvPr>
            <p:ph type="sldNum" sz="quarter" idx="10"/>
          </p:nvPr>
        </p:nvSpPr>
        <p:spPr>
          <a:xfrm>
            <a:off x="0" y="71438"/>
            <a:ext cx="709613" cy="431800"/>
          </a:xfrm>
        </p:spPr>
        <p:txBody>
          <a:bodyPr/>
          <a:lstStyle>
            <a:lvl1pPr>
              <a:defRPr/>
            </a:lvl1pPr>
          </a:lstStyle>
          <a:p>
            <a:pPr>
              <a:defRPr/>
            </a:pPr>
            <a:fld id="{49D4F58D-0DEA-464C-9B46-A79E2700188F}" type="slidenum">
              <a:rPr lang="ru-RU"/>
              <a:pPr>
                <a:defRPr/>
              </a:pPr>
              <a:t>‹#›</a:t>
            </a:fld>
            <a:endParaRPr lang="ru-RU"/>
          </a:p>
        </p:txBody>
      </p:sp>
      <p:sp>
        <p:nvSpPr>
          <p:cNvPr id="6" name="Нижний колонтитул 4"/>
          <p:cNvSpPr>
            <a:spLocks noGrp="1"/>
          </p:cNvSpPr>
          <p:nvPr>
            <p:ph type="ftr" sz="quarter" idx="11"/>
          </p:nvPr>
        </p:nvSpPr>
        <p:spPr/>
        <p:txBody>
          <a:bodyPr/>
          <a:lstStyle>
            <a:lvl1pPr>
              <a:defRPr/>
            </a:lvl1pPr>
          </a:lstStyle>
          <a:p>
            <a:pPr>
              <a:defRPr/>
            </a:pPr>
            <a:r>
              <a:rPr lang="en-US"/>
              <a:t>©</a:t>
            </a:r>
            <a:r>
              <a:rPr lang="ru-RU"/>
              <a:t> </a:t>
            </a:r>
            <a:r>
              <a:rPr lang="ru-RU" sz="1200"/>
              <a:t>Центр безопасности информации</a:t>
            </a:r>
            <a:endParaRPr lang="en-US" sz="12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5"/>
          <p:cNvSpPr txBox="1">
            <a:spLocks/>
          </p:cNvSpPr>
          <p:nvPr userDrawn="1"/>
        </p:nvSpPr>
        <p:spPr bwMode="auto">
          <a:xfrm>
            <a:off x="128588" y="6510338"/>
            <a:ext cx="1905000" cy="312737"/>
          </a:xfrm>
          <a:prstGeom prst="rect">
            <a:avLst/>
          </a:prstGeom>
          <a:noFill/>
          <a:ln w="9525">
            <a:solidFill>
              <a:schemeClr val="tx1">
                <a:lumMod val="75000"/>
                <a:lumOff val="25000"/>
              </a:schemeClr>
            </a:solidFill>
            <a:prstDash val="sysDot"/>
            <a:miter lim="800000"/>
            <a:headEnd/>
            <a:tailEnd/>
          </a:ln>
          <a:effectLst/>
        </p:spPr>
        <p:txBody>
          <a:bodyPr anchor="b"/>
          <a:lstStyle>
            <a:lvl1pPr>
              <a:defRPr/>
            </a:lvl1pPr>
          </a:lstStyle>
          <a:p>
            <a:pPr algn="ctr">
              <a:defRPr/>
            </a:pPr>
            <a:fld id="{D5F4BFA6-B6A3-4C2B-98DC-27FA6698F7BA}" type="datetime1">
              <a:rPr lang="ru-RU" sz="1400" smtClean="0">
                <a:latin typeface="+mn-lt"/>
                <a:cs typeface="+mn-cs"/>
              </a:rPr>
              <a:pPr algn="ctr">
                <a:defRPr/>
              </a:pPr>
              <a:t>30.03.2015</a:t>
            </a:fld>
            <a:endParaRPr lang="ru-RU" sz="1400" dirty="0">
              <a:latin typeface="+mn-lt"/>
              <a:cs typeface="+mn-cs"/>
            </a:endParaRPr>
          </a:p>
        </p:txBody>
      </p:sp>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5" name="Номер слайда 3"/>
          <p:cNvSpPr>
            <a:spLocks noGrp="1"/>
          </p:cNvSpPr>
          <p:nvPr>
            <p:ph type="sldNum" sz="quarter" idx="10"/>
          </p:nvPr>
        </p:nvSpPr>
        <p:spPr/>
        <p:txBody>
          <a:bodyPr/>
          <a:lstStyle>
            <a:lvl1pPr>
              <a:defRPr/>
            </a:lvl1pPr>
          </a:lstStyle>
          <a:p>
            <a:pPr>
              <a:defRPr/>
            </a:pPr>
            <a:fld id="{40F78E67-D693-4868-9CCC-848916F5D0E5}" type="slidenum">
              <a:rPr lang="ru-RU"/>
              <a:pPr>
                <a:defRPr/>
              </a:pPr>
              <a:t>‹#›</a:t>
            </a:fld>
            <a:endParaRPr lang="ru-RU"/>
          </a:p>
        </p:txBody>
      </p:sp>
      <p:sp>
        <p:nvSpPr>
          <p:cNvPr id="6" name="Нижний колонтитул 4"/>
          <p:cNvSpPr>
            <a:spLocks noGrp="1"/>
          </p:cNvSpPr>
          <p:nvPr>
            <p:ph type="ftr" sz="quarter" idx="11"/>
          </p:nvPr>
        </p:nvSpPr>
        <p:spPr/>
        <p:txBody>
          <a:bodyPr/>
          <a:lstStyle>
            <a:lvl1pPr>
              <a:defRPr/>
            </a:lvl1pPr>
          </a:lstStyle>
          <a:p>
            <a:pPr>
              <a:defRPr/>
            </a:pPr>
            <a:r>
              <a:rPr lang="en-US"/>
              <a:t>©</a:t>
            </a:r>
            <a:r>
              <a:rPr lang="ru-RU"/>
              <a:t> </a:t>
            </a:r>
            <a:r>
              <a:rPr lang="ru-RU" sz="1200"/>
              <a:t>Центр безопасности информации</a:t>
            </a:r>
            <a:endParaRPr lang="en-US" sz="12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омер слайда 4"/>
          <p:cNvSpPr>
            <a:spLocks noGrp="1"/>
          </p:cNvSpPr>
          <p:nvPr>
            <p:ph type="sldNum" sz="quarter" idx="10"/>
          </p:nvPr>
        </p:nvSpPr>
        <p:spPr/>
        <p:txBody>
          <a:bodyPr/>
          <a:lstStyle>
            <a:lvl1pPr>
              <a:defRPr/>
            </a:lvl1pPr>
          </a:lstStyle>
          <a:p>
            <a:pPr>
              <a:defRPr/>
            </a:pPr>
            <a:fld id="{69E74368-9091-4557-831B-B27C274D24DC}" type="slidenum">
              <a:rPr lang="ru-RU"/>
              <a:pPr>
                <a:defRPr/>
              </a:pPr>
              <a:t>‹#›</a:t>
            </a:fld>
            <a:endParaRPr lang="ru-RU"/>
          </a:p>
        </p:txBody>
      </p:sp>
      <p:sp>
        <p:nvSpPr>
          <p:cNvPr id="6" name="Нижний колонтитул 5"/>
          <p:cNvSpPr>
            <a:spLocks noGrp="1"/>
          </p:cNvSpPr>
          <p:nvPr>
            <p:ph type="ftr" sz="quarter" idx="11"/>
          </p:nvPr>
        </p:nvSpPr>
        <p:spPr/>
        <p:txBody>
          <a:bodyPr/>
          <a:lstStyle>
            <a:lvl1pPr>
              <a:defRPr/>
            </a:lvl1pPr>
          </a:lstStyle>
          <a:p>
            <a:pPr>
              <a:defRPr/>
            </a:pPr>
            <a:r>
              <a:rPr lang="en-US"/>
              <a:t>©</a:t>
            </a:r>
            <a:r>
              <a:rPr lang="ru-RU"/>
              <a:t> </a:t>
            </a:r>
            <a:r>
              <a:rPr lang="ru-RU" sz="1200"/>
              <a:t>Центр безопасности информации</a:t>
            </a:r>
            <a:endParaRPr lang="en-US" sz="1200"/>
          </a:p>
        </p:txBody>
      </p:sp>
      <p:sp>
        <p:nvSpPr>
          <p:cNvPr id="7" name="Дата 6"/>
          <p:cNvSpPr>
            <a:spLocks noGrp="1"/>
          </p:cNvSpPr>
          <p:nvPr>
            <p:ph type="dt" sz="quarter" idx="12"/>
          </p:nvPr>
        </p:nvSpPr>
        <p:spPr/>
        <p:txBody>
          <a:bodyPr/>
          <a:lstStyle>
            <a:lvl1pPr algn="ctr">
              <a:defRPr/>
            </a:lvl1pPr>
          </a:lstStyle>
          <a:p>
            <a:pPr>
              <a:defRPr/>
            </a:pPr>
            <a:fld id="{8D764597-019A-4854-AC33-5342CB8A27D6}" type="datetime1">
              <a:rPr lang="ru-RU"/>
              <a:pPr>
                <a:defRPr/>
              </a:pPr>
              <a:t>30.03.2015</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омер слайда 6"/>
          <p:cNvSpPr>
            <a:spLocks noGrp="1"/>
          </p:cNvSpPr>
          <p:nvPr>
            <p:ph type="sldNum" sz="quarter" idx="10"/>
          </p:nvPr>
        </p:nvSpPr>
        <p:spPr/>
        <p:txBody>
          <a:bodyPr/>
          <a:lstStyle>
            <a:lvl1pPr>
              <a:defRPr/>
            </a:lvl1pPr>
          </a:lstStyle>
          <a:p>
            <a:pPr>
              <a:defRPr/>
            </a:pPr>
            <a:fld id="{CEB50CBB-4FF7-4E38-98DB-6E922E27F213}" type="slidenum">
              <a:rPr lang="ru-RU"/>
              <a:pPr>
                <a:defRPr/>
              </a:pPr>
              <a:t>‹#›</a:t>
            </a:fld>
            <a:endParaRPr lang="ru-RU"/>
          </a:p>
        </p:txBody>
      </p:sp>
      <p:sp>
        <p:nvSpPr>
          <p:cNvPr id="8" name="Нижний колонтитул 7"/>
          <p:cNvSpPr>
            <a:spLocks noGrp="1"/>
          </p:cNvSpPr>
          <p:nvPr>
            <p:ph type="ftr" sz="quarter" idx="11"/>
          </p:nvPr>
        </p:nvSpPr>
        <p:spPr/>
        <p:txBody>
          <a:bodyPr/>
          <a:lstStyle>
            <a:lvl1pPr>
              <a:defRPr/>
            </a:lvl1pPr>
          </a:lstStyle>
          <a:p>
            <a:pPr>
              <a:defRPr/>
            </a:pPr>
            <a:r>
              <a:rPr lang="en-US"/>
              <a:t>©</a:t>
            </a:r>
            <a:r>
              <a:rPr lang="ru-RU"/>
              <a:t> </a:t>
            </a:r>
            <a:r>
              <a:rPr lang="ru-RU" sz="1200"/>
              <a:t>Центр безопасности информации</a:t>
            </a:r>
            <a:endParaRPr lang="en-US" sz="1200"/>
          </a:p>
        </p:txBody>
      </p:sp>
      <p:sp>
        <p:nvSpPr>
          <p:cNvPr id="9" name="Дата 8"/>
          <p:cNvSpPr>
            <a:spLocks noGrp="1"/>
          </p:cNvSpPr>
          <p:nvPr>
            <p:ph type="dt" sz="quarter" idx="12"/>
          </p:nvPr>
        </p:nvSpPr>
        <p:spPr/>
        <p:txBody>
          <a:bodyPr/>
          <a:lstStyle>
            <a:lvl1pPr algn="ctr">
              <a:defRPr/>
            </a:lvl1pPr>
          </a:lstStyle>
          <a:p>
            <a:pPr>
              <a:defRPr/>
            </a:pPr>
            <a:fld id="{616BBC0A-5079-468F-A3CA-F7B871085F93}" type="datetime1">
              <a:rPr lang="ru-RU"/>
              <a:pPr>
                <a:defRPr/>
              </a:pPr>
              <a:t>30.03.2015</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Rectangle 64"/>
          <p:cNvSpPr>
            <a:spLocks noGrp="1" noChangeArrowheads="1"/>
          </p:cNvSpPr>
          <p:nvPr>
            <p:ph type="sldNum" sz="quarter" idx="10"/>
          </p:nvPr>
        </p:nvSpPr>
        <p:spPr>
          <a:ln/>
        </p:spPr>
        <p:txBody>
          <a:bodyPr/>
          <a:lstStyle>
            <a:lvl1pPr>
              <a:defRPr/>
            </a:lvl1pPr>
          </a:lstStyle>
          <a:p>
            <a:pPr>
              <a:defRPr/>
            </a:pPr>
            <a:fld id="{23DD0083-CBD2-4283-9FF8-90081AF4636E}" type="slidenum">
              <a:rPr lang="ru-RU"/>
              <a:pPr>
                <a:defRPr/>
              </a:pPr>
              <a:t>‹#›</a:t>
            </a:fld>
            <a:endParaRPr lang="ru-RU" dirty="0"/>
          </a:p>
        </p:txBody>
      </p:sp>
      <p:sp>
        <p:nvSpPr>
          <p:cNvPr id="4" name="Rectangle 78"/>
          <p:cNvSpPr>
            <a:spLocks noGrp="1" noChangeArrowheads="1"/>
          </p:cNvSpPr>
          <p:nvPr>
            <p:ph type="dt" sz="quarter" idx="11"/>
          </p:nvPr>
        </p:nvSpPr>
        <p:spPr>
          <a:ln/>
        </p:spPr>
        <p:txBody>
          <a:bodyPr/>
          <a:lstStyle>
            <a:lvl1pPr>
              <a:defRPr/>
            </a:lvl1pPr>
          </a:lstStyle>
          <a:p>
            <a:pPr>
              <a:defRPr/>
            </a:pPr>
            <a:fld id="{5C795682-3B85-4984-89E0-C19EA27573BB}" type="datetime1">
              <a:rPr lang="ru-RU"/>
              <a:pPr>
                <a:defRPr/>
              </a:pPr>
              <a:t>30.03.2015</a:t>
            </a:fld>
            <a:endParaRPr lang="ru-RU" dirty="0"/>
          </a:p>
        </p:txBody>
      </p:sp>
      <p:sp>
        <p:nvSpPr>
          <p:cNvPr id="5" name="Rectangle 77"/>
          <p:cNvSpPr>
            <a:spLocks noGrp="1" noChangeArrowheads="1"/>
          </p:cNvSpPr>
          <p:nvPr>
            <p:ph type="ftr" sz="quarter" idx="12"/>
          </p:nvPr>
        </p:nvSpPr>
        <p:spPr>
          <a:ln/>
        </p:spPr>
        <p:txBody>
          <a:bodyPr/>
          <a:lstStyle>
            <a:lvl1pPr>
              <a:defRPr/>
            </a:lvl1pPr>
          </a:lstStyle>
          <a:p>
            <a:pPr>
              <a:defRPr/>
            </a:pPr>
            <a:r>
              <a:rPr lang="en-US"/>
              <a:t>©</a:t>
            </a:r>
            <a:r>
              <a:rPr lang="ru-RU"/>
              <a:t> </a:t>
            </a:r>
            <a:r>
              <a:rPr lang="ru-RU" sz="1200"/>
              <a:t>Центр безопасности информации</a:t>
            </a:r>
            <a:endParaRPr lang="en-US" sz="12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64"/>
          <p:cNvSpPr>
            <a:spLocks noGrp="1" noChangeArrowheads="1"/>
          </p:cNvSpPr>
          <p:nvPr>
            <p:ph type="sldNum" sz="quarter" idx="10"/>
          </p:nvPr>
        </p:nvSpPr>
        <p:spPr>
          <a:ln/>
        </p:spPr>
        <p:txBody>
          <a:bodyPr/>
          <a:lstStyle>
            <a:lvl1pPr>
              <a:defRPr/>
            </a:lvl1pPr>
          </a:lstStyle>
          <a:p>
            <a:pPr>
              <a:defRPr/>
            </a:pPr>
            <a:fld id="{BEF55137-FCBD-40C4-97C0-1EC5A7602C2D}" type="slidenum">
              <a:rPr lang="ru-RU"/>
              <a:pPr>
                <a:defRPr/>
              </a:pPr>
              <a:t>‹#›</a:t>
            </a:fld>
            <a:endParaRPr lang="ru-RU" dirty="0"/>
          </a:p>
        </p:txBody>
      </p:sp>
      <p:sp>
        <p:nvSpPr>
          <p:cNvPr id="3" name="Rectangle 78"/>
          <p:cNvSpPr>
            <a:spLocks noGrp="1" noChangeArrowheads="1"/>
          </p:cNvSpPr>
          <p:nvPr>
            <p:ph type="dt" sz="quarter" idx="11"/>
          </p:nvPr>
        </p:nvSpPr>
        <p:spPr>
          <a:ln/>
        </p:spPr>
        <p:txBody>
          <a:bodyPr/>
          <a:lstStyle>
            <a:lvl1pPr>
              <a:defRPr/>
            </a:lvl1pPr>
          </a:lstStyle>
          <a:p>
            <a:pPr>
              <a:defRPr/>
            </a:pPr>
            <a:fld id="{3CE8FB83-8B5A-4FF9-9E80-169975FD2B14}" type="datetime1">
              <a:rPr lang="ru-RU"/>
              <a:pPr>
                <a:defRPr/>
              </a:pPr>
              <a:t>30.03.2015</a:t>
            </a:fld>
            <a:endParaRPr lang="ru-RU" dirty="0"/>
          </a:p>
        </p:txBody>
      </p:sp>
      <p:sp>
        <p:nvSpPr>
          <p:cNvPr id="4" name="Rectangle 77"/>
          <p:cNvSpPr>
            <a:spLocks noGrp="1" noChangeArrowheads="1"/>
          </p:cNvSpPr>
          <p:nvPr>
            <p:ph type="ftr" sz="quarter" idx="12"/>
          </p:nvPr>
        </p:nvSpPr>
        <p:spPr>
          <a:ln/>
        </p:spPr>
        <p:txBody>
          <a:bodyPr/>
          <a:lstStyle>
            <a:lvl1pPr>
              <a:defRPr/>
            </a:lvl1pPr>
          </a:lstStyle>
          <a:p>
            <a:pPr>
              <a:defRPr/>
            </a:pPr>
            <a:r>
              <a:rPr lang="en-US"/>
              <a:t>©</a:t>
            </a:r>
            <a:r>
              <a:rPr lang="ru-RU"/>
              <a:t> </a:t>
            </a:r>
            <a:r>
              <a:rPr lang="ru-RU" sz="1200"/>
              <a:t>Центр безопасности информации</a:t>
            </a:r>
            <a:endParaRPr lang="en-US" sz="12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64"/>
          <p:cNvSpPr>
            <a:spLocks noGrp="1" noChangeArrowheads="1"/>
          </p:cNvSpPr>
          <p:nvPr>
            <p:ph type="sldNum" sz="quarter" idx="10"/>
          </p:nvPr>
        </p:nvSpPr>
        <p:spPr>
          <a:ln/>
        </p:spPr>
        <p:txBody>
          <a:bodyPr/>
          <a:lstStyle>
            <a:lvl1pPr>
              <a:defRPr/>
            </a:lvl1pPr>
          </a:lstStyle>
          <a:p>
            <a:pPr>
              <a:defRPr/>
            </a:pPr>
            <a:fld id="{37CA91EA-D462-4A61-AB7B-A331E6440A98}" type="slidenum">
              <a:rPr lang="ru-RU"/>
              <a:pPr>
                <a:defRPr/>
              </a:pPr>
              <a:t>‹#›</a:t>
            </a:fld>
            <a:endParaRPr lang="ru-RU" dirty="0"/>
          </a:p>
        </p:txBody>
      </p:sp>
      <p:sp>
        <p:nvSpPr>
          <p:cNvPr id="6" name="Rectangle 78"/>
          <p:cNvSpPr>
            <a:spLocks noGrp="1" noChangeArrowheads="1"/>
          </p:cNvSpPr>
          <p:nvPr>
            <p:ph type="dt" sz="quarter" idx="11"/>
          </p:nvPr>
        </p:nvSpPr>
        <p:spPr>
          <a:ln/>
        </p:spPr>
        <p:txBody>
          <a:bodyPr/>
          <a:lstStyle>
            <a:lvl1pPr>
              <a:defRPr/>
            </a:lvl1pPr>
          </a:lstStyle>
          <a:p>
            <a:pPr>
              <a:defRPr/>
            </a:pPr>
            <a:fld id="{75A3E89F-888B-4A08-AC9A-BD6D5BD00B5F}" type="datetime1">
              <a:rPr lang="ru-RU"/>
              <a:pPr>
                <a:defRPr/>
              </a:pPr>
              <a:t>30.03.2015</a:t>
            </a:fld>
            <a:endParaRPr lang="ru-RU" dirty="0"/>
          </a:p>
        </p:txBody>
      </p:sp>
      <p:sp>
        <p:nvSpPr>
          <p:cNvPr id="7" name="Rectangle 77"/>
          <p:cNvSpPr>
            <a:spLocks noGrp="1" noChangeArrowheads="1"/>
          </p:cNvSpPr>
          <p:nvPr>
            <p:ph type="ftr" sz="quarter" idx="12"/>
          </p:nvPr>
        </p:nvSpPr>
        <p:spPr>
          <a:ln/>
        </p:spPr>
        <p:txBody>
          <a:bodyPr/>
          <a:lstStyle>
            <a:lvl1pPr>
              <a:defRPr/>
            </a:lvl1pPr>
          </a:lstStyle>
          <a:p>
            <a:pPr>
              <a:defRPr/>
            </a:pPr>
            <a:r>
              <a:rPr lang="en-US"/>
              <a:t>©</a:t>
            </a:r>
            <a:r>
              <a:rPr lang="ru-RU"/>
              <a:t> </a:t>
            </a:r>
            <a:r>
              <a:rPr lang="ru-RU" sz="1200"/>
              <a:t>Центр безопасности информации</a:t>
            </a:r>
            <a:endParaRPr lang="en-US" sz="12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64"/>
          <p:cNvSpPr>
            <a:spLocks noGrp="1" noChangeArrowheads="1"/>
          </p:cNvSpPr>
          <p:nvPr>
            <p:ph type="sldNum" sz="quarter" idx="10"/>
          </p:nvPr>
        </p:nvSpPr>
        <p:spPr>
          <a:ln/>
        </p:spPr>
        <p:txBody>
          <a:bodyPr/>
          <a:lstStyle>
            <a:lvl1pPr>
              <a:defRPr/>
            </a:lvl1pPr>
          </a:lstStyle>
          <a:p>
            <a:pPr>
              <a:defRPr/>
            </a:pPr>
            <a:fld id="{5BA0C2AF-A5BA-4965-965A-50D9ED55E726}" type="slidenum">
              <a:rPr lang="ru-RU"/>
              <a:pPr>
                <a:defRPr/>
              </a:pPr>
              <a:t>‹#›</a:t>
            </a:fld>
            <a:endParaRPr lang="ru-RU" dirty="0"/>
          </a:p>
        </p:txBody>
      </p:sp>
      <p:sp>
        <p:nvSpPr>
          <p:cNvPr id="6" name="Rectangle 78"/>
          <p:cNvSpPr>
            <a:spLocks noGrp="1" noChangeArrowheads="1"/>
          </p:cNvSpPr>
          <p:nvPr>
            <p:ph type="dt" sz="quarter" idx="11"/>
          </p:nvPr>
        </p:nvSpPr>
        <p:spPr>
          <a:ln/>
        </p:spPr>
        <p:txBody>
          <a:bodyPr/>
          <a:lstStyle>
            <a:lvl1pPr>
              <a:defRPr/>
            </a:lvl1pPr>
          </a:lstStyle>
          <a:p>
            <a:pPr>
              <a:defRPr/>
            </a:pPr>
            <a:fld id="{68464AD4-6AD5-4267-B5DE-E98313719736}" type="datetime1">
              <a:rPr lang="ru-RU"/>
              <a:pPr>
                <a:defRPr/>
              </a:pPr>
              <a:t>30.03.2015</a:t>
            </a:fld>
            <a:endParaRPr lang="ru-RU" dirty="0"/>
          </a:p>
        </p:txBody>
      </p:sp>
      <p:sp>
        <p:nvSpPr>
          <p:cNvPr id="7" name="Rectangle 77"/>
          <p:cNvSpPr>
            <a:spLocks noGrp="1" noChangeArrowheads="1"/>
          </p:cNvSpPr>
          <p:nvPr>
            <p:ph type="ftr" sz="quarter" idx="12"/>
          </p:nvPr>
        </p:nvSpPr>
        <p:spPr>
          <a:ln/>
        </p:spPr>
        <p:txBody>
          <a:bodyPr/>
          <a:lstStyle>
            <a:lvl1pPr>
              <a:defRPr/>
            </a:lvl1pPr>
          </a:lstStyle>
          <a:p>
            <a:pPr>
              <a:defRPr/>
            </a:pPr>
            <a:r>
              <a:rPr lang="en-US"/>
              <a:t>©</a:t>
            </a:r>
            <a:r>
              <a:rPr lang="ru-RU"/>
              <a:t> </a:t>
            </a:r>
            <a:r>
              <a:rPr lang="ru-RU" sz="1200"/>
              <a:t>Центр безопасности информации</a:t>
            </a:r>
            <a:endParaRPr lang="en-US" sz="12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hidden">
          <a:xfrm>
            <a:off x="0" y="0"/>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099" name="Rectangle 3"/>
          <p:cNvSpPr>
            <a:spLocks noChangeArrowheads="1"/>
          </p:cNvSpPr>
          <p:nvPr/>
        </p:nvSpPr>
        <p:spPr bwMode="hidden">
          <a:xfrm>
            <a:off x="1524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00" name="Rectangle 4"/>
          <p:cNvSpPr>
            <a:spLocks noChangeArrowheads="1"/>
          </p:cNvSpPr>
          <p:nvPr/>
        </p:nvSpPr>
        <p:spPr bwMode="hidden">
          <a:xfrm>
            <a:off x="3048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01" name="Rectangle 5"/>
          <p:cNvSpPr>
            <a:spLocks noChangeArrowheads="1"/>
          </p:cNvSpPr>
          <p:nvPr/>
        </p:nvSpPr>
        <p:spPr bwMode="hidden">
          <a:xfrm>
            <a:off x="4572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02" name="Rectangle 6"/>
          <p:cNvSpPr>
            <a:spLocks noChangeArrowheads="1"/>
          </p:cNvSpPr>
          <p:nvPr/>
        </p:nvSpPr>
        <p:spPr bwMode="hidden">
          <a:xfrm>
            <a:off x="6096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03" name="Rectangle 7"/>
          <p:cNvSpPr>
            <a:spLocks noChangeArrowheads="1"/>
          </p:cNvSpPr>
          <p:nvPr/>
        </p:nvSpPr>
        <p:spPr bwMode="hidden">
          <a:xfrm>
            <a:off x="7620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04" name="Rectangle 8"/>
          <p:cNvSpPr>
            <a:spLocks noChangeArrowheads="1"/>
          </p:cNvSpPr>
          <p:nvPr/>
        </p:nvSpPr>
        <p:spPr bwMode="hidden">
          <a:xfrm>
            <a:off x="9144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05" name="Rectangle 9"/>
          <p:cNvSpPr>
            <a:spLocks noChangeArrowheads="1"/>
          </p:cNvSpPr>
          <p:nvPr/>
        </p:nvSpPr>
        <p:spPr bwMode="hidden">
          <a:xfrm>
            <a:off x="10668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06" name="Rectangle 10"/>
          <p:cNvSpPr>
            <a:spLocks noChangeArrowheads="1"/>
          </p:cNvSpPr>
          <p:nvPr/>
        </p:nvSpPr>
        <p:spPr bwMode="hidden">
          <a:xfrm>
            <a:off x="12192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07" name="Rectangle 11"/>
          <p:cNvSpPr>
            <a:spLocks noChangeArrowheads="1"/>
          </p:cNvSpPr>
          <p:nvPr/>
        </p:nvSpPr>
        <p:spPr bwMode="hidden">
          <a:xfrm>
            <a:off x="13716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08" name="Rectangle 12"/>
          <p:cNvSpPr>
            <a:spLocks noChangeArrowheads="1"/>
          </p:cNvSpPr>
          <p:nvPr/>
        </p:nvSpPr>
        <p:spPr bwMode="hidden">
          <a:xfrm>
            <a:off x="15240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09" name="Rectangle 13"/>
          <p:cNvSpPr>
            <a:spLocks noChangeArrowheads="1"/>
          </p:cNvSpPr>
          <p:nvPr/>
        </p:nvSpPr>
        <p:spPr bwMode="hidden">
          <a:xfrm>
            <a:off x="16764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10" name="Rectangle 14"/>
          <p:cNvSpPr>
            <a:spLocks noChangeArrowheads="1"/>
          </p:cNvSpPr>
          <p:nvPr/>
        </p:nvSpPr>
        <p:spPr bwMode="hidden">
          <a:xfrm>
            <a:off x="18288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11" name="Rectangle 15"/>
          <p:cNvSpPr>
            <a:spLocks noChangeArrowheads="1"/>
          </p:cNvSpPr>
          <p:nvPr/>
        </p:nvSpPr>
        <p:spPr bwMode="hidden">
          <a:xfrm>
            <a:off x="19812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12" name="Rectangle 16"/>
          <p:cNvSpPr>
            <a:spLocks noChangeArrowheads="1"/>
          </p:cNvSpPr>
          <p:nvPr/>
        </p:nvSpPr>
        <p:spPr bwMode="hidden">
          <a:xfrm>
            <a:off x="21336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13" name="Rectangle 17"/>
          <p:cNvSpPr>
            <a:spLocks noChangeArrowheads="1"/>
          </p:cNvSpPr>
          <p:nvPr/>
        </p:nvSpPr>
        <p:spPr bwMode="hidden">
          <a:xfrm>
            <a:off x="22860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14" name="Rectangle 18"/>
          <p:cNvSpPr>
            <a:spLocks noChangeArrowheads="1"/>
          </p:cNvSpPr>
          <p:nvPr/>
        </p:nvSpPr>
        <p:spPr bwMode="hidden">
          <a:xfrm>
            <a:off x="24384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15" name="Rectangle 19"/>
          <p:cNvSpPr>
            <a:spLocks noChangeArrowheads="1"/>
          </p:cNvSpPr>
          <p:nvPr/>
        </p:nvSpPr>
        <p:spPr bwMode="hidden">
          <a:xfrm>
            <a:off x="25908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16" name="Rectangle 20"/>
          <p:cNvSpPr>
            <a:spLocks noChangeArrowheads="1"/>
          </p:cNvSpPr>
          <p:nvPr/>
        </p:nvSpPr>
        <p:spPr bwMode="hidden">
          <a:xfrm>
            <a:off x="2736850" y="0"/>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17" name="Rectangle 21"/>
          <p:cNvSpPr>
            <a:spLocks noChangeArrowheads="1"/>
          </p:cNvSpPr>
          <p:nvPr/>
        </p:nvSpPr>
        <p:spPr bwMode="hidden">
          <a:xfrm>
            <a:off x="28956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18" name="Rectangle 22"/>
          <p:cNvSpPr>
            <a:spLocks noChangeArrowheads="1"/>
          </p:cNvSpPr>
          <p:nvPr/>
        </p:nvSpPr>
        <p:spPr bwMode="hidden">
          <a:xfrm>
            <a:off x="30480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19" name="Rectangle 23"/>
          <p:cNvSpPr>
            <a:spLocks noChangeArrowheads="1"/>
          </p:cNvSpPr>
          <p:nvPr/>
        </p:nvSpPr>
        <p:spPr bwMode="hidden">
          <a:xfrm>
            <a:off x="32004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20" name="Rectangle 24"/>
          <p:cNvSpPr>
            <a:spLocks noChangeArrowheads="1"/>
          </p:cNvSpPr>
          <p:nvPr/>
        </p:nvSpPr>
        <p:spPr bwMode="hidden">
          <a:xfrm>
            <a:off x="33528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21" name="Rectangle 25"/>
          <p:cNvSpPr>
            <a:spLocks noChangeArrowheads="1"/>
          </p:cNvSpPr>
          <p:nvPr/>
        </p:nvSpPr>
        <p:spPr bwMode="hidden">
          <a:xfrm>
            <a:off x="35052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22" name="Rectangle 26"/>
          <p:cNvSpPr>
            <a:spLocks noChangeArrowheads="1"/>
          </p:cNvSpPr>
          <p:nvPr/>
        </p:nvSpPr>
        <p:spPr bwMode="hidden">
          <a:xfrm>
            <a:off x="3657600" y="9525"/>
            <a:ext cx="76200" cy="6848475"/>
          </a:xfrm>
          <a:prstGeom prst="rect">
            <a:avLst/>
          </a:prstGeom>
          <a:solidFill>
            <a:schemeClr val="accent2"/>
          </a:solidFill>
          <a:ln w="9525">
            <a:noFill/>
            <a:miter lim="800000"/>
            <a:headEnd/>
            <a:tailEnd/>
          </a:ln>
          <a:effectLst/>
        </p:spPr>
        <p:txBody>
          <a:bodyPr wrap="none" anchor="ctr"/>
          <a:lstStyle/>
          <a:p>
            <a:pPr>
              <a:defRPr/>
            </a:pPr>
            <a:endParaRPr lang="ru-RU" dirty="0">
              <a:cs typeface="+mn-cs"/>
            </a:endParaRPr>
          </a:p>
        </p:txBody>
      </p:sp>
      <p:sp>
        <p:nvSpPr>
          <p:cNvPr id="4123" name="Rectangle 27"/>
          <p:cNvSpPr>
            <a:spLocks noChangeArrowheads="1"/>
          </p:cNvSpPr>
          <p:nvPr/>
        </p:nvSpPr>
        <p:spPr bwMode="hidden">
          <a:xfrm>
            <a:off x="38100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24" name="Rectangle 28"/>
          <p:cNvSpPr>
            <a:spLocks noChangeArrowheads="1"/>
          </p:cNvSpPr>
          <p:nvPr/>
        </p:nvSpPr>
        <p:spPr bwMode="hidden">
          <a:xfrm>
            <a:off x="39624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25" name="Rectangle 29"/>
          <p:cNvSpPr>
            <a:spLocks noChangeArrowheads="1"/>
          </p:cNvSpPr>
          <p:nvPr/>
        </p:nvSpPr>
        <p:spPr bwMode="hidden">
          <a:xfrm>
            <a:off x="41148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26" name="Rectangle 30"/>
          <p:cNvSpPr>
            <a:spLocks noChangeArrowheads="1"/>
          </p:cNvSpPr>
          <p:nvPr/>
        </p:nvSpPr>
        <p:spPr bwMode="hidden">
          <a:xfrm>
            <a:off x="42672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27" name="Rectangle 31"/>
          <p:cNvSpPr>
            <a:spLocks noChangeArrowheads="1"/>
          </p:cNvSpPr>
          <p:nvPr/>
        </p:nvSpPr>
        <p:spPr bwMode="hidden">
          <a:xfrm>
            <a:off x="44196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28" name="Rectangle 32"/>
          <p:cNvSpPr>
            <a:spLocks noChangeArrowheads="1"/>
          </p:cNvSpPr>
          <p:nvPr/>
        </p:nvSpPr>
        <p:spPr bwMode="hidden">
          <a:xfrm>
            <a:off x="45720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29" name="Rectangle 33"/>
          <p:cNvSpPr>
            <a:spLocks noChangeArrowheads="1"/>
          </p:cNvSpPr>
          <p:nvPr/>
        </p:nvSpPr>
        <p:spPr bwMode="hidden">
          <a:xfrm>
            <a:off x="47244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30" name="Rectangle 34"/>
          <p:cNvSpPr>
            <a:spLocks noChangeArrowheads="1"/>
          </p:cNvSpPr>
          <p:nvPr/>
        </p:nvSpPr>
        <p:spPr bwMode="hidden">
          <a:xfrm>
            <a:off x="48768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31" name="Rectangle 35"/>
          <p:cNvSpPr>
            <a:spLocks noChangeArrowheads="1"/>
          </p:cNvSpPr>
          <p:nvPr/>
        </p:nvSpPr>
        <p:spPr bwMode="hidden">
          <a:xfrm>
            <a:off x="50292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32" name="Rectangle 36"/>
          <p:cNvSpPr>
            <a:spLocks noChangeArrowheads="1"/>
          </p:cNvSpPr>
          <p:nvPr/>
        </p:nvSpPr>
        <p:spPr bwMode="hidden">
          <a:xfrm>
            <a:off x="51816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33" name="Rectangle 37"/>
          <p:cNvSpPr>
            <a:spLocks noChangeArrowheads="1"/>
          </p:cNvSpPr>
          <p:nvPr/>
        </p:nvSpPr>
        <p:spPr bwMode="hidden">
          <a:xfrm>
            <a:off x="53340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34" name="Rectangle 38"/>
          <p:cNvSpPr>
            <a:spLocks noChangeArrowheads="1"/>
          </p:cNvSpPr>
          <p:nvPr/>
        </p:nvSpPr>
        <p:spPr bwMode="hidden">
          <a:xfrm>
            <a:off x="54864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35" name="Rectangle 39"/>
          <p:cNvSpPr>
            <a:spLocks noChangeArrowheads="1"/>
          </p:cNvSpPr>
          <p:nvPr/>
        </p:nvSpPr>
        <p:spPr bwMode="hidden">
          <a:xfrm>
            <a:off x="56388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36" name="Rectangle 40"/>
          <p:cNvSpPr>
            <a:spLocks noChangeArrowheads="1"/>
          </p:cNvSpPr>
          <p:nvPr/>
        </p:nvSpPr>
        <p:spPr bwMode="hidden">
          <a:xfrm>
            <a:off x="57912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37" name="Rectangle 41"/>
          <p:cNvSpPr>
            <a:spLocks noChangeArrowheads="1"/>
          </p:cNvSpPr>
          <p:nvPr/>
        </p:nvSpPr>
        <p:spPr bwMode="hidden">
          <a:xfrm>
            <a:off x="59436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38" name="Rectangle 42"/>
          <p:cNvSpPr>
            <a:spLocks noChangeArrowheads="1"/>
          </p:cNvSpPr>
          <p:nvPr/>
        </p:nvSpPr>
        <p:spPr bwMode="hidden">
          <a:xfrm>
            <a:off x="60960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39" name="Rectangle 43"/>
          <p:cNvSpPr>
            <a:spLocks noChangeArrowheads="1"/>
          </p:cNvSpPr>
          <p:nvPr/>
        </p:nvSpPr>
        <p:spPr bwMode="hidden">
          <a:xfrm>
            <a:off x="62484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40" name="Rectangle 44"/>
          <p:cNvSpPr>
            <a:spLocks noChangeArrowheads="1"/>
          </p:cNvSpPr>
          <p:nvPr/>
        </p:nvSpPr>
        <p:spPr bwMode="hidden">
          <a:xfrm>
            <a:off x="64008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41" name="Rectangle 45"/>
          <p:cNvSpPr>
            <a:spLocks noChangeArrowheads="1"/>
          </p:cNvSpPr>
          <p:nvPr/>
        </p:nvSpPr>
        <p:spPr bwMode="hidden">
          <a:xfrm>
            <a:off x="65532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42" name="Rectangle 46"/>
          <p:cNvSpPr>
            <a:spLocks noChangeArrowheads="1"/>
          </p:cNvSpPr>
          <p:nvPr/>
        </p:nvSpPr>
        <p:spPr bwMode="hidden">
          <a:xfrm>
            <a:off x="67056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43" name="Rectangle 47"/>
          <p:cNvSpPr>
            <a:spLocks noChangeArrowheads="1"/>
          </p:cNvSpPr>
          <p:nvPr/>
        </p:nvSpPr>
        <p:spPr bwMode="hidden">
          <a:xfrm>
            <a:off x="68580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44" name="Rectangle 48"/>
          <p:cNvSpPr>
            <a:spLocks noChangeArrowheads="1"/>
          </p:cNvSpPr>
          <p:nvPr/>
        </p:nvSpPr>
        <p:spPr bwMode="hidden">
          <a:xfrm>
            <a:off x="70104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45" name="Rectangle 49"/>
          <p:cNvSpPr>
            <a:spLocks noChangeArrowheads="1"/>
          </p:cNvSpPr>
          <p:nvPr/>
        </p:nvSpPr>
        <p:spPr bwMode="hidden">
          <a:xfrm>
            <a:off x="71628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46" name="Rectangle 50"/>
          <p:cNvSpPr>
            <a:spLocks noChangeArrowheads="1"/>
          </p:cNvSpPr>
          <p:nvPr/>
        </p:nvSpPr>
        <p:spPr bwMode="hidden">
          <a:xfrm>
            <a:off x="73152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47" name="Rectangle 51"/>
          <p:cNvSpPr>
            <a:spLocks noChangeArrowheads="1"/>
          </p:cNvSpPr>
          <p:nvPr/>
        </p:nvSpPr>
        <p:spPr bwMode="hidden">
          <a:xfrm>
            <a:off x="74676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48" name="Rectangle 52"/>
          <p:cNvSpPr>
            <a:spLocks noChangeArrowheads="1"/>
          </p:cNvSpPr>
          <p:nvPr/>
        </p:nvSpPr>
        <p:spPr bwMode="hidden">
          <a:xfrm>
            <a:off x="76200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49" name="Rectangle 53"/>
          <p:cNvSpPr>
            <a:spLocks noChangeArrowheads="1"/>
          </p:cNvSpPr>
          <p:nvPr/>
        </p:nvSpPr>
        <p:spPr bwMode="hidden">
          <a:xfrm>
            <a:off x="77724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50" name="Rectangle 54"/>
          <p:cNvSpPr>
            <a:spLocks noChangeArrowheads="1"/>
          </p:cNvSpPr>
          <p:nvPr/>
        </p:nvSpPr>
        <p:spPr bwMode="hidden">
          <a:xfrm>
            <a:off x="79248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51" name="Rectangle 55"/>
          <p:cNvSpPr>
            <a:spLocks noChangeArrowheads="1"/>
          </p:cNvSpPr>
          <p:nvPr/>
        </p:nvSpPr>
        <p:spPr bwMode="hidden">
          <a:xfrm>
            <a:off x="80772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52" name="Rectangle 56"/>
          <p:cNvSpPr>
            <a:spLocks noChangeArrowheads="1"/>
          </p:cNvSpPr>
          <p:nvPr/>
        </p:nvSpPr>
        <p:spPr bwMode="hidden">
          <a:xfrm>
            <a:off x="82296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53" name="Rectangle 57"/>
          <p:cNvSpPr>
            <a:spLocks noChangeArrowheads="1"/>
          </p:cNvSpPr>
          <p:nvPr/>
        </p:nvSpPr>
        <p:spPr bwMode="hidden">
          <a:xfrm>
            <a:off x="83820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54" name="Rectangle 58"/>
          <p:cNvSpPr>
            <a:spLocks noChangeArrowheads="1"/>
          </p:cNvSpPr>
          <p:nvPr/>
        </p:nvSpPr>
        <p:spPr bwMode="hidden">
          <a:xfrm>
            <a:off x="85344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55" name="Rectangle 59"/>
          <p:cNvSpPr>
            <a:spLocks noChangeArrowheads="1"/>
          </p:cNvSpPr>
          <p:nvPr/>
        </p:nvSpPr>
        <p:spPr bwMode="hidden">
          <a:xfrm>
            <a:off x="86868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56" name="Rectangle 60"/>
          <p:cNvSpPr>
            <a:spLocks noChangeArrowheads="1"/>
          </p:cNvSpPr>
          <p:nvPr/>
        </p:nvSpPr>
        <p:spPr bwMode="hidden">
          <a:xfrm>
            <a:off x="88392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57" name="Rectangle 61"/>
          <p:cNvSpPr>
            <a:spLocks noChangeArrowheads="1"/>
          </p:cNvSpPr>
          <p:nvPr/>
        </p:nvSpPr>
        <p:spPr bwMode="hidden">
          <a:xfrm>
            <a:off x="8991600" y="9525"/>
            <a:ext cx="76200" cy="6848475"/>
          </a:xfrm>
          <a:prstGeom prst="rect">
            <a:avLst/>
          </a:prstGeom>
          <a:solidFill>
            <a:schemeClr val="accent2"/>
          </a:solidFill>
          <a:ln w="9525">
            <a:noFill/>
            <a:miter lim="800000"/>
            <a:headEnd/>
            <a:tailEnd/>
          </a:ln>
          <a:effectLst/>
        </p:spPr>
        <p:txBody>
          <a:bodyPr wrap="none" anchor="ctr"/>
          <a:lstStyle/>
          <a:p>
            <a:pPr>
              <a:defRPr/>
            </a:pPr>
            <a:endParaRPr lang="ru-RU">
              <a:cs typeface="+mn-cs"/>
            </a:endParaRPr>
          </a:p>
        </p:txBody>
      </p:sp>
      <p:sp>
        <p:nvSpPr>
          <p:cNvPr id="4175" name="Rectangle 79"/>
          <p:cNvSpPr>
            <a:spLocks noChangeArrowheads="1"/>
          </p:cNvSpPr>
          <p:nvPr/>
        </p:nvSpPr>
        <p:spPr bwMode="auto">
          <a:xfrm>
            <a:off x="900113" y="282575"/>
            <a:ext cx="7920037" cy="461963"/>
          </a:xfrm>
          <a:prstGeom prst="rect">
            <a:avLst/>
          </a:prstGeom>
          <a:noFill/>
          <a:ln w="9525">
            <a:noFill/>
            <a:miter lim="800000"/>
            <a:headEnd/>
            <a:tailEnd/>
          </a:ln>
          <a:effectLst/>
        </p:spPr>
        <p:txBody>
          <a:bodyPr anchor="b">
            <a:spAutoFit/>
          </a:bodyPr>
          <a:lstStyle/>
          <a:p>
            <a:pPr algn="r">
              <a:defRPr/>
            </a:pPr>
            <a:endParaRPr lang="ru-RU" dirty="0">
              <a:solidFill>
                <a:schemeClr val="tx2"/>
              </a:solidFill>
              <a:latin typeface="Verdana" pitchFamily="34" charset="0"/>
              <a:cs typeface="+mn-cs"/>
            </a:endParaRPr>
          </a:p>
        </p:txBody>
      </p:sp>
      <p:sp>
        <p:nvSpPr>
          <p:cNvPr id="4176" name="Rectangle 80"/>
          <p:cNvSpPr>
            <a:spLocks noChangeArrowheads="1"/>
          </p:cNvSpPr>
          <p:nvPr/>
        </p:nvSpPr>
        <p:spPr bwMode="auto">
          <a:xfrm>
            <a:off x="468313" y="1268413"/>
            <a:ext cx="8496300" cy="5256212"/>
          </a:xfrm>
          <a:prstGeom prst="rect">
            <a:avLst/>
          </a:prstGeom>
          <a:noFill/>
          <a:ln w="9525">
            <a:noFill/>
            <a:miter lim="800000"/>
            <a:headEnd/>
            <a:tailEnd/>
          </a:ln>
          <a:effectLst/>
        </p:spPr>
        <p:txBody>
          <a:bodyPr/>
          <a:lstStyle/>
          <a:p>
            <a:pPr>
              <a:spcBef>
                <a:spcPct val="20000"/>
              </a:spcBef>
              <a:buClr>
                <a:schemeClr val="folHlink"/>
              </a:buClr>
              <a:buSzPct val="75000"/>
              <a:buFont typeface="Wingdings" pitchFamily="2" charset="2"/>
              <a:buNone/>
              <a:defRPr/>
            </a:pPr>
            <a:endParaRPr lang="ru-RU" sz="3200" dirty="0">
              <a:latin typeface="Verdana" pitchFamily="34" charset="0"/>
              <a:cs typeface="+mn-cs"/>
            </a:endParaRPr>
          </a:p>
        </p:txBody>
      </p:sp>
      <p:pic>
        <p:nvPicPr>
          <p:cNvPr id="1088" name="Рисунок 69" descr="Подложка ЦБИ2.jpg"/>
          <p:cNvPicPr>
            <a:picLocks noChangeAspect="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4162" name="Rectangle 66"/>
          <p:cNvSpPr>
            <a:spLocks noChangeArrowheads="1"/>
          </p:cNvSpPr>
          <p:nvPr/>
        </p:nvSpPr>
        <p:spPr bwMode="blackGray">
          <a:xfrm>
            <a:off x="898525" y="1052513"/>
            <a:ext cx="8137525" cy="73025"/>
          </a:xfrm>
          <a:prstGeom prst="rect">
            <a:avLst/>
          </a:prstGeom>
          <a:solidFill>
            <a:schemeClr val="hlink">
              <a:alpha val="50000"/>
            </a:schemeClr>
          </a:solidFill>
          <a:ln w="9525">
            <a:noFill/>
            <a:miter lim="800000"/>
            <a:headEnd/>
            <a:tailEnd/>
          </a:ln>
          <a:effectLst/>
        </p:spPr>
        <p:txBody>
          <a:bodyPr wrap="none" anchor="ctr"/>
          <a:lstStyle/>
          <a:p>
            <a:pPr>
              <a:defRPr/>
            </a:pPr>
            <a:endParaRPr lang="ru-RU">
              <a:cs typeface="+mn-cs"/>
            </a:endParaRPr>
          </a:p>
        </p:txBody>
      </p:sp>
      <p:sp>
        <p:nvSpPr>
          <p:cNvPr id="4160" name="Rectangle 64"/>
          <p:cNvSpPr>
            <a:spLocks noGrp="1" noChangeArrowheads="1"/>
          </p:cNvSpPr>
          <p:nvPr>
            <p:ph type="sldNum" sz="quarter" idx="4"/>
          </p:nvPr>
        </p:nvSpPr>
        <p:spPr bwMode="auto">
          <a:xfrm>
            <a:off x="0" y="0"/>
            <a:ext cx="709613" cy="431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b="1">
                <a:latin typeface="+mn-lt"/>
                <a:cs typeface="+mn-cs"/>
              </a:defRPr>
            </a:lvl1pPr>
          </a:lstStyle>
          <a:p>
            <a:pPr>
              <a:defRPr/>
            </a:pPr>
            <a:fld id="{4DA771DB-99DD-4F02-AB54-F285C9365B6A}" type="slidenum">
              <a:rPr lang="ru-RU"/>
              <a:pPr>
                <a:defRPr/>
              </a:pPr>
              <a:t>‹#›</a:t>
            </a:fld>
            <a:endParaRPr lang="ru-RU" dirty="0"/>
          </a:p>
        </p:txBody>
      </p:sp>
      <p:sp>
        <p:nvSpPr>
          <p:cNvPr id="4174" name="Rectangle 78"/>
          <p:cNvSpPr>
            <a:spLocks noGrp="1" noChangeArrowheads="1"/>
          </p:cNvSpPr>
          <p:nvPr>
            <p:ph type="dt" sz="quarter" idx="2"/>
          </p:nvPr>
        </p:nvSpPr>
        <p:spPr bwMode="auto">
          <a:xfrm>
            <a:off x="146050" y="6500813"/>
            <a:ext cx="1905000" cy="3127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mn-lt"/>
                <a:cs typeface="+mn-cs"/>
              </a:defRPr>
            </a:lvl1pPr>
          </a:lstStyle>
          <a:p>
            <a:pPr>
              <a:defRPr/>
            </a:pPr>
            <a:fld id="{C5A3F6D1-F811-49C5-A65A-712D9FA714A6}" type="datetime1">
              <a:rPr lang="ru-RU"/>
              <a:pPr>
                <a:defRPr/>
              </a:pPr>
              <a:t>30.03.2015</a:t>
            </a:fld>
            <a:endParaRPr lang="ru-RU" dirty="0"/>
          </a:p>
        </p:txBody>
      </p:sp>
      <p:sp>
        <p:nvSpPr>
          <p:cNvPr id="4173" name="Rectangle 77"/>
          <p:cNvSpPr>
            <a:spLocks noGrp="1" noChangeArrowheads="1"/>
          </p:cNvSpPr>
          <p:nvPr>
            <p:ph type="ftr" sz="quarter" idx="3"/>
          </p:nvPr>
        </p:nvSpPr>
        <p:spPr bwMode="auto">
          <a:xfrm>
            <a:off x="2627313" y="6500813"/>
            <a:ext cx="3816350" cy="3127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n-lt"/>
                <a:cs typeface="+mn-cs"/>
              </a:defRPr>
            </a:lvl1pPr>
          </a:lstStyle>
          <a:p>
            <a:pPr>
              <a:defRPr/>
            </a:pPr>
            <a:r>
              <a:rPr lang="en-US"/>
              <a:t>©</a:t>
            </a:r>
            <a:r>
              <a:rPr lang="ru-RU"/>
              <a:t> </a:t>
            </a:r>
            <a:r>
              <a:rPr lang="ru-RU" sz="1200"/>
              <a:t>Центр безопасности информации</a:t>
            </a:r>
            <a:endParaRPr lang="en-US" sz="1200"/>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698" r:id="rId6"/>
    <p:sldLayoutId id="2147483699" r:id="rId7"/>
    <p:sldLayoutId id="2147483700" r:id="rId8"/>
    <p:sldLayoutId id="2147483701" r:id="rId9"/>
    <p:sldLayoutId id="2147483702" r:id="rId10"/>
    <p:sldLayoutId id="2147483703"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Verdana" pitchFamily="34" charset="0"/>
        </a:defRPr>
      </a:lvl2pPr>
      <a:lvl3pPr algn="l" rtl="0" eaLnBrk="0" fontAlgn="base" hangingPunct="0">
        <a:spcBef>
          <a:spcPct val="0"/>
        </a:spcBef>
        <a:spcAft>
          <a:spcPct val="0"/>
        </a:spcAft>
        <a:defRPr sz="4400">
          <a:solidFill>
            <a:schemeClr val="tx2"/>
          </a:solidFill>
          <a:latin typeface="Verdana" pitchFamily="34" charset="0"/>
        </a:defRPr>
      </a:lvl3pPr>
      <a:lvl4pPr algn="l" rtl="0" eaLnBrk="0" fontAlgn="base" hangingPunct="0">
        <a:spcBef>
          <a:spcPct val="0"/>
        </a:spcBef>
        <a:spcAft>
          <a:spcPct val="0"/>
        </a:spcAft>
        <a:defRPr sz="4400">
          <a:solidFill>
            <a:schemeClr val="tx2"/>
          </a:solidFill>
          <a:latin typeface="Verdana" pitchFamily="34" charset="0"/>
        </a:defRPr>
      </a:lvl4pPr>
      <a:lvl5pPr algn="l" rtl="0" eaLnBrk="0" fontAlgn="base" hangingPunct="0">
        <a:spcBef>
          <a:spcPct val="0"/>
        </a:spcBef>
        <a:spcAft>
          <a:spcPct val="0"/>
        </a:spcAft>
        <a:defRPr sz="4400">
          <a:solidFill>
            <a:schemeClr val="tx2"/>
          </a:solidFill>
          <a:latin typeface="Verdana" pitchFamily="34" charset="0"/>
        </a:defRPr>
      </a:lvl5pPr>
      <a:lvl6pPr marL="457200" algn="l" rtl="0" eaLnBrk="1" fontAlgn="base" hangingPunct="1">
        <a:spcBef>
          <a:spcPct val="0"/>
        </a:spcBef>
        <a:spcAft>
          <a:spcPct val="0"/>
        </a:spcAft>
        <a:defRPr sz="4400">
          <a:solidFill>
            <a:schemeClr val="tx2"/>
          </a:solidFill>
          <a:latin typeface="Verdana" pitchFamily="34" charset="0"/>
        </a:defRPr>
      </a:lvl6pPr>
      <a:lvl7pPr marL="914400" algn="l" rtl="0" eaLnBrk="1" fontAlgn="base" hangingPunct="1">
        <a:spcBef>
          <a:spcPct val="0"/>
        </a:spcBef>
        <a:spcAft>
          <a:spcPct val="0"/>
        </a:spcAft>
        <a:defRPr sz="4400">
          <a:solidFill>
            <a:schemeClr val="tx2"/>
          </a:solidFill>
          <a:latin typeface="Verdana" pitchFamily="34" charset="0"/>
        </a:defRPr>
      </a:lvl7pPr>
      <a:lvl8pPr marL="1371600" algn="l" rtl="0" eaLnBrk="1" fontAlgn="base" hangingPunct="1">
        <a:spcBef>
          <a:spcPct val="0"/>
        </a:spcBef>
        <a:spcAft>
          <a:spcPct val="0"/>
        </a:spcAft>
        <a:defRPr sz="4400">
          <a:solidFill>
            <a:schemeClr val="tx2"/>
          </a:solidFill>
          <a:latin typeface="Verdana" pitchFamily="34" charset="0"/>
        </a:defRPr>
      </a:lvl8pPr>
      <a:lvl9pPr marL="1828800" algn="l" rtl="0" eaLnBrk="1" fontAlgn="base" hangingPunct="1">
        <a:spcBef>
          <a:spcPct val="0"/>
        </a:spcBef>
        <a:spcAft>
          <a:spcPct val="0"/>
        </a:spcAft>
        <a:defRPr sz="4400">
          <a:solidFill>
            <a:schemeClr val="tx2"/>
          </a:solidFill>
          <a:latin typeface="Verdana" pitchFamily="34"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defRPr>
      </a:lvl5pPr>
      <a:lvl6pPr marL="2514600" indent="-228600" algn="l" rtl="0" eaLnBrk="1" fontAlgn="base" hangingPunct="1">
        <a:spcBef>
          <a:spcPct val="20000"/>
        </a:spcBef>
        <a:spcAft>
          <a:spcPct val="0"/>
        </a:spcAft>
        <a:buClr>
          <a:schemeClr val="tx1"/>
        </a:buClr>
        <a:buSzPct val="85000"/>
        <a:buChar char="•"/>
        <a:defRPr sz="2000">
          <a:solidFill>
            <a:schemeClr val="tx1"/>
          </a:solidFill>
          <a:latin typeface="+mn-lt"/>
        </a:defRPr>
      </a:lvl6pPr>
      <a:lvl7pPr marL="2971800" indent="-228600" algn="l" rtl="0" eaLnBrk="1" fontAlgn="base" hangingPunct="1">
        <a:spcBef>
          <a:spcPct val="20000"/>
        </a:spcBef>
        <a:spcAft>
          <a:spcPct val="0"/>
        </a:spcAft>
        <a:buClr>
          <a:schemeClr val="tx1"/>
        </a:buClr>
        <a:buSzPct val="85000"/>
        <a:buChar char="•"/>
        <a:defRPr sz="2000">
          <a:solidFill>
            <a:schemeClr val="tx1"/>
          </a:solidFill>
          <a:latin typeface="+mn-lt"/>
        </a:defRPr>
      </a:lvl7pPr>
      <a:lvl8pPr marL="3429000" indent="-228600" algn="l" rtl="0" eaLnBrk="1" fontAlgn="base" hangingPunct="1">
        <a:spcBef>
          <a:spcPct val="20000"/>
        </a:spcBef>
        <a:spcAft>
          <a:spcPct val="0"/>
        </a:spcAft>
        <a:buClr>
          <a:schemeClr val="tx1"/>
        </a:buClr>
        <a:buSzPct val="85000"/>
        <a:buChar char="•"/>
        <a:defRPr sz="2000">
          <a:solidFill>
            <a:schemeClr val="tx1"/>
          </a:solidFill>
          <a:latin typeface="+mn-lt"/>
        </a:defRPr>
      </a:lvl8pPr>
      <a:lvl9pPr marL="3886200" indent="-228600" algn="l" rtl="0" eaLnBrk="1" fontAlgn="base" hangingPunct="1">
        <a:spcBef>
          <a:spcPct val="20000"/>
        </a:spcBef>
        <a:spcAft>
          <a:spcPct val="0"/>
        </a:spcAft>
        <a:buClr>
          <a:schemeClr val="tx1"/>
        </a:buClr>
        <a:buSzPct val="85000"/>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sz="quarter" idx="1"/>
          </p:nvPr>
        </p:nvSpPr>
        <p:spPr>
          <a:xfrm>
            <a:off x="395536" y="1484784"/>
            <a:ext cx="8352928" cy="4214812"/>
          </a:xfrm>
        </p:spPr>
        <p:txBody>
          <a:bodyPr/>
          <a:lstStyle/>
          <a:p>
            <a:pPr eaLnBrk="1" hangingPunct="1">
              <a:defRPr/>
            </a:pPr>
            <a:r>
              <a:rPr lang="ru-RU" dirty="0" smtClean="0"/>
              <a:t>Обеспечение доверия </a:t>
            </a:r>
            <a:r>
              <a:rPr lang="ru-RU" dirty="0"/>
              <a:t>к безопасности </a:t>
            </a:r>
            <a:r>
              <a:rPr lang="ru-RU" dirty="0" smtClean="0"/>
              <a:t>свободного программного обеспечения</a:t>
            </a:r>
          </a:p>
        </p:txBody>
      </p:sp>
      <p:sp>
        <p:nvSpPr>
          <p:cNvPr id="7171" name="Заголовок 5"/>
          <p:cNvSpPr>
            <a:spLocks noGrp="1"/>
          </p:cNvSpPr>
          <p:nvPr>
            <p:ph type="ctrTitle" sz="quarter"/>
          </p:nvPr>
        </p:nvSpPr>
        <p:spPr>
          <a:xfrm>
            <a:off x="1835696" y="764704"/>
            <a:ext cx="7200900" cy="1138773"/>
          </a:xfrm>
          <a:noFill/>
        </p:spPr>
        <p:txBody>
          <a:bodyPr/>
          <a:lstStyle/>
          <a:p>
            <a:pPr marL="2424113" eaLnBrk="1" hangingPunct="1"/>
            <a:r>
              <a:rPr lang="ru-RU" b="1" dirty="0" smtClean="0"/>
              <a:t>Александр Трубачев</a:t>
            </a:r>
            <a:r>
              <a:rPr lang="ru-RU" dirty="0" smtClean="0"/>
              <a:t/>
            </a:r>
            <a:br>
              <a:rPr lang="ru-RU" dirty="0" smtClean="0"/>
            </a:br>
            <a:r>
              <a:rPr lang="ru-RU" dirty="0" smtClean="0"/>
              <a:t/>
            </a:r>
            <a:br>
              <a:rPr lang="ru-RU" dirty="0" smtClean="0"/>
            </a:br>
            <a:r>
              <a:rPr lang="ru-RU" sz="1600" dirty="0" smtClean="0"/>
              <a:t>Заместитель Председателя ООО «Центр безопасности информации» по НИР</a:t>
            </a:r>
          </a:p>
        </p:txBody>
      </p:sp>
      <p:sp>
        <p:nvSpPr>
          <p:cNvPr id="9" name="Дата 8"/>
          <p:cNvSpPr>
            <a:spLocks noGrp="1"/>
          </p:cNvSpPr>
          <p:nvPr>
            <p:ph type="dt" sz="quarter" idx="10"/>
          </p:nvPr>
        </p:nvSpPr>
        <p:spPr/>
        <p:txBody>
          <a:bodyPr/>
          <a:lstStyle/>
          <a:p>
            <a:pPr>
              <a:defRPr/>
            </a:pPr>
            <a:fld id="{8387D52D-153E-47DD-9779-A24C5175A7CE}" type="datetime1">
              <a:rPr lang="ru-RU"/>
              <a:pPr>
                <a:defRPr/>
              </a:pPr>
              <a:t>30.03.2015</a:t>
            </a:fld>
            <a:endParaRPr lang="ru-RU" dirty="0"/>
          </a:p>
        </p:txBody>
      </p:sp>
      <p:sp>
        <p:nvSpPr>
          <p:cNvPr id="10" name="Номер слайда 9"/>
          <p:cNvSpPr>
            <a:spLocks noGrp="1"/>
          </p:cNvSpPr>
          <p:nvPr>
            <p:ph type="sldNum" sz="quarter" idx="12"/>
          </p:nvPr>
        </p:nvSpPr>
        <p:spPr/>
        <p:txBody>
          <a:bodyPr/>
          <a:lstStyle/>
          <a:p>
            <a:pPr>
              <a:defRPr/>
            </a:pPr>
            <a:fld id="{72E90BD6-B973-4857-81FC-09CC761B75EB}" type="slidenum">
              <a:rPr lang="ru-RU" smtClean="0"/>
              <a:pPr>
                <a:defRPr/>
              </a:pPr>
              <a:t>1</a:t>
            </a:fld>
            <a:endParaRPr lang="ru-RU"/>
          </a:p>
        </p:txBody>
      </p:sp>
      <p:sp>
        <p:nvSpPr>
          <p:cNvPr id="11" name="Нижний колонтитул 10"/>
          <p:cNvSpPr>
            <a:spLocks noGrp="1"/>
          </p:cNvSpPr>
          <p:nvPr>
            <p:ph type="ftr" sz="quarter" idx="11"/>
          </p:nvPr>
        </p:nvSpPr>
        <p:spPr/>
        <p:txBody>
          <a:bodyPr/>
          <a:lstStyle/>
          <a:p>
            <a:pPr>
              <a:defRPr/>
            </a:pPr>
            <a:r>
              <a:rPr lang="en-US" smtClean="0"/>
              <a:t>©</a:t>
            </a:r>
            <a:r>
              <a:rPr lang="ru-RU" smtClean="0"/>
              <a:t> </a:t>
            </a:r>
            <a:r>
              <a:rPr lang="ru-RU" sz="1200" smtClean="0"/>
              <a:t>Центр безопасности информации</a:t>
            </a:r>
            <a:endParaRPr lang="en-US" sz="12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8215312" cy="785812"/>
          </a:xfrm>
        </p:spPr>
        <p:txBody>
          <a:bodyPr/>
          <a:lstStyle/>
          <a:p>
            <a:pPr>
              <a:defRPr/>
            </a:pPr>
            <a:r>
              <a:rPr lang="ru-RU" sz="2400" dirty="0" smtClean="0"/>
              <a:t>Обзор характеристик доверия к безопасности</a:t>
            </a:r>
            <a:br>
              <a:rPr lang="ru-RU" sz="2400" dirty="0" smtClean="0"/>
            </a:br>
            <a:r>
              <a:rPr lang="ru-RU" sz="1800" dirty="0" smtClean="0"/>
              <a:t>(продолжение)</a:t>
            </a:r>
            <a:endParaRPr lang="ru-RU" sz="1800" dirty="0"/>
          </a:p>
        </p:txBody>
      </p:sp>
      <p:sp>
        <p:nvSpPr>
          <p:cNvPr id="3" name="Содержимое 2"/>
          <p:cNvSpPr>
            <a:spLocks noGrp="1"/>
          </p:cNvSpPr>
          <p:nvPr>
            <p:ph idx="1"/>
          </p:nvPr>
        </p:nvSpPr>
        <p:spPr>
          <a:xfrm>
            <a:off x="323528" y="1124744"/>
            <a:ext cx="8572500" cy="5328592"/>
          </a:xfrm>
        </p:spPr>
        <p:txBody>
          <a:bodyPr/>
          <a:lstStyle/>
          <a:p>
            <a:pPr marL="457200" indent="-228600" algn="just">
              <a:spcBef>
                <a:spcPts val="0"/>
              </a:spcBef>
              <a:spcAft>
                <a:spcPts val="600"/>
              </a:spcAft>
            </a:pPr>
            <a:r>
              <a:rPr lang="ru-RU" sz="2800" b="1" dirty="0">
                <a:solidFill>
                  <a:srgbClr val="990000"/>
                </a:solidFill>
                <a:latin typeface="Calibri"/>
                <a:ea typeface="Times New Roman"/>
              </a:rPr>
              <a:t> Тестирование</a:t>
            </a:r>
            <a:endParaRPr lang="ru-RU" sz="2800" b="1" dirty="0">
              <a:solidFill>
                <a:srgbClr val="990000"/>
              </a:solidFill>
              <a:latin typeface="Calibri"/>
              <a:ea typeface="Times New Roman"/>
            </a:endParaRPr>
          </a:p>
          <a:p>
            <a:pPr marL="0" indent="0">
              <a:spcBef>
                <a:spcPts val="0"/>
              </a:spcBef>
              <a:spcAft>
                <a:spcPts val="600"/>
              </a:spcAft>
              <a:buNone/>
            </a:pPr>
            <a:r>
              <a:rPr lang="ru-RU" sz="2000" dirty="0">
                <a:latin typeface="Calibri"/>
                <a:ea typeface="Times New Roman"/>
                <a:cs typeface="Times New Roman"/>
              </a:rPr>
              <a:t>Тестирование позволяет получить доверие к тому, что функции безопасности ПО выполняются согласно их спецификациям описанным в документации. Целью является противостояние риску пропуска ошибки при разработке ПО и обеспечение доверия к тому, что вероятность наличия </a:t>
            </a:r>
            <a:r>
              <a:rPr lang="ru-RU" sz="2000" dirty="0" err="1">
                <a:latin typeface="Calibri"/>
                <a:ea typeface="Times New Roman"/>
                <a:cs typeface="Times New Roman"/>
              </a:rPr>
              <a:t>невыявленных</a:t>
            </a:r>
            <a:r>
              <a:rPr lang="ru-RU" sz="2000" dirty="0">
                <a:latin typeface="Calibri"/>
                <a:ea typeface="Times New Roman"/>
                <a:cs typeface="Times New Roman"/>
              </a:rPr>
              <a:t> недостатков относительно мала. </a:t>
            </a:r>
          </a:p>
          <a:p>
            <a:pPr marL="0" indent="0">
              <a:spcBef>
                <a:spcPts val="0"/>
              </a:spcBef>
              <a:spcAft>
                <a:spcPts val="600"/>
              </a:spcAft>
              <a:buNone/>
            </a:pPr>
            <a:r>
              <a:rPr lang="ru-RU" sz="2000" dirty="0">
                <a:latin typeface="Calibri"/>
                <a:ea typeface="Times New Roman"/>
                <a:cs typeface="Times New Roman"/>
              </a:rPr>
              <a:t> Для этого должно применяться как позитивное тестирование, основанное на функциональных требованиях, так и негативное тестирование, для проверки отсутствия нежелательных режимов выполнения. </a:t>
            </a:r>
          </a:p>
          <a:p>
            <a:pPr marL="0" indent="0">
              <a:spcBef>
                <a:spcPts val="0"/>
              </a:spcBef>
              <a:spcAft>
                <a:spcPts val="600"/>
              </a:spcAft>
              <a:buNone/>
            </a:pPr>
            <a:r>
              <a:rPr lang="ru-RU" sz="2000" dirty="0">
                <a:latin typeface="Calibri"/>
                <a:ea typeface="Times New Roman"/>
                <a:cs typeface="Times New Roman"/>
              </a:rPr>
              <a:t>Уровень тестирования должен соответствовать искомому уровню доверия. В зависимости от уровня доверия для разработки тестов должны использоваться соответствующего уровня проектные материалы, представляющие ПО на уровне подсистем, модулей, исходных текстов. Соответственно, тестирование может осуществляться либо через внешние интерфейсы ПО, либо тестированием подсистем ПО или интерфейсов модулей изолированно.</a:t>
            </a:r>
          </a:p>
          <a:p>
            <a:pPr marL="0" indent="0">
              <a:spcBef>
                <a:spcPts val="0"/>
              </a:spcBef>
              <a:spcAft>
                <a:spcPts val="0"/>
              </a:spcAft>
              <a:buNone/>
            </a:pPr>
            <a:endParaRPr lang="ru-RU" sz="1800" dirty="0"/>
          </a:p>
        </p:txBody>
      </p:sp>
      <p:sp>
        <p:nvSpPr>
          <p:cNvPr id="4" name="Номер слайда 3"/>
          <p:cNvSpPr>
            <a:spLocks noGrp="1"/>
          </p:cNvSpPr>
          <p:nvPr>
            <p:ph type="sldNum" sz="quarter" idx="10"/>
          </p:nvPr>
        </p:nvSpPr>
        <p:spPr/>
        <p:txBody>
          <a:bodyPr/>
          <a:lstStyle/>
          <a:p>
            <a:pPr>
              <a:defRPr/>
            </a:pPr>
            <a:fld id="{BE9F6968-6F24-4B25-914A-0AC01A930EDC}" type="slidenum">
              <a:rPr lang="ru-RU" smtClean="0">
                <a:solidFill>
                  <a:srgbClr val="000000"/>
                </a:solidFill>
              </a:rPr>
              <a:pPr>
                <a:defRPr/>
              </a:pPr>
              <a:t>10</a:t>
            </a:fld>
            <a:endParaRPr lang="ru-RU">
              <a:solidFill>
                <a:srgbClr val="000000"/>
              </a:solidFill>
            </a:endParaRPr>
          </a:p>
        </p:txBody>
      </p:sp>
      <p:sp>
        <p:nvSpPr>
          <p:cNvPr id="5" name="Нижний колонтитул 4"/>
          <p:cNvSpPr>
            <a:spLocks noGrp="1"/>
          </p:cNvSpPr>
          <p:nvPr>
            <p:ph type="ftr" sz="quarter" idx="11"/>
          </p:nvPr>
        </p:nvSpPr>
        <p:spPr/>
        <p:txBody>
          <a:bodyPr/>
          <a:lstStyle/>
          <a:p>
            <a:pPr>
              <a:defRPr/>
            </a:pPr>
            <a:r>
              <a:rPr lang="en-US" smtClean="0">
                <a:solidFill>
                  <a:srgbClr val="000000"/>
                </a:solidFill>
              </a:rPr>
              <a:t>©</a:t>
            </a:r>
            <a:r>
              <a:rPr lang="ru-RU" smtClean="0">
                <a:solidFill>
                  <a:srgbClr val="000000"/>
                </a:solidFill>
              </a:rPr>
              <a:t> </a:t>
            </a:r>
            <a:r>
              <a:rPr lang="ru-RU" sz="1200" smtClean="0">
                <a:solidFill>
                  <a:srgbClr val="000000"/>
                </a:solidFill>
              </a:rPr>
              <a:t>Центр безопасности информации</a:t>
            </a:r>
            <a:endParaRPr lang="en-US" sz="1200">
              <a:solidFill>
                <a:srgbClr val="000000"/>
              </a:solidFill>
            </a:endParaRPr>
          </a:p>
        </p:txBody>
      </p:sp>
    </p:spTree>
    <p:extLst>
      <p:ext uri="{BB962C8B-B14F-4D97-AF65-F5344CB8AC3E}">
        <p14:creationId xmlns:p14="http://schemas.microsoft.com/office/powerpoint/2010/main" val="898827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8215312" cy="785812"/>
          </a:xfrm>
        </p:spPr>
        <p:txBody>
          <a:bodyPr/>
          <a:lstStyle/>
          <a:p>
            <a:pPr>
              <a:defRPr/>
            </a:pPr>
            <a:r>
              <a:rPr lang="ru-RU" sz="2400" dirty="0" smtClean="0"/>
              <a:t>Обзор характеристик доверия к безопасности</a:t>
            </a:r>
            <a:br>
              <a:rPr lang="ru-RU" sz="2400" dirty="0" smtClean="0"/>
            </a:br>
            <a:r>
              <a:rPr lang="ru-RU" sz="1800" dirty="0" smtClean="0"/>
              <a:t>(продолжение)</a:t>
            </a:r>
            <a:endParaRPr lang="ru-RU" sz="1800" dirty="0"/>
          </a:p>
        </p:txBody>
      </p:sp>
      <p:sp>
        <p:nvSpPr>
          <p:cNvPr id="3" name="Содержимое 2"/>
          <p:cNvSpPr>
            <a:spLocks noGrp="1"/>
          </p:cNvSpPr>
          <p:nvPr>
            <p:ph idx="1"/>
          </p:nvPr>
        </p:nvSpPr>
        <p:spPr>
          <a:xfrm>
            <a:off x="323528" y="1268760"/>
            <a:ext cx="8572500" cy="5184576"/>
          </a:xfrm>
        </p:spPr>
        <p:txBody>
          <a:bodyPr/>
          <a:lstStyle/>
          <a:p>
            <a:pPr marL="457200" indent="-228600" algn="just">
              <a:spcBef>
                <a:spcPts val="0"/>
              </a:spcBef>
              <a:spcAft>
                <a:spcPts val="600"/>
              </a:spcAft>
            </a:pPr>
            <a:r>
              <a:rPr lang="ru-RU" sz="2800" b="1" dirty="0">
                <a:solidFill>
                  <a:srgbClr val="990000"/>
                </a:solidFill>
                <a:latin typeface="Calibri"/>
                <a:ea typeface="Times New Roman"/>
              </a:rPr>
              <a:t> Оценка </a:t>
            </a:r>
            <a:r>
              <a:rPr lang="ru-RU" sz="2800" b="1" dirty="0" smtClean="0">
                <a:solidFill>
                  <a:srgbClr val="990000"/>
                </a:solidFill>
                <a:latin typeface="Calibri"/>
                <a:ea typeface="Times New Roman"/>
              </a:rPr>
              <a:t>уязвимостей</a:t>
            </a:r>
          </a:p>
          <a:p>
            <a:pPr marL="0" indent="0">
              <a:spcBef>
                <a:spcPts val="0"/>
              </a:spcBef>
              <a:spcAft>
                <a:spcPts val="600"/>
              </a:spcAft>
              <a:buNone/>
            </a:pPr>
            <a:r>
              <a:rPr lang="ru-RU" sz="2000" dirty="0">
                <a:latin typeface="Calibri"/>
                <a:ea typeface="Times New Roman"/>
                <a:cs typeface="Times New Roman"/>
              </a:rPr>
              <a:t>При оценке уязвимостей определяется наличие пригодных для использования уязвимостей, скрытых каналов, вносимых при разработке ПО, и  возможность неправильного применения или конфигурирования ОО.</a:t>
            </a:r>
          </a:p>
          <a:p>
            <a:pPr marL="0" indent="0">
              <a:spcBef>
                <a:spcPts val="0"/>
              </a:spcBef>
              <a:spcAft>
                <a:spcPts val="600"/>
              </a:spcAft>
              <a:buNone/>
            </a:pPr>
            <a:r>
              <a:rPr lang="ru-RU" sz="2000" dirty="0">
                <a:latin typeface="Calibri"/>
                <a:ea typeface="Times New Roman"/>
                <a:cs typeface="Times New Roman"/>
              </a:rPr>
              <a:t>По результатам оценки уязвимостей должно быть сделано заключение о том, могут ли потенциальные уязвимости, идентифицированные в процессе оценки разработки и ожидаемого функционирования ПО или другими методами, позволить нарушителям повлиять на функции безопасности ПО.</a:t>
            </a:r>
          </a:p>
          <a:p>
            <a:pPr marL="0" indent="0">
              <a:spcBef>
                <a:spcPts val="0"/>
              </a:spcBef>
              <a:spcAft>
                <a:spcPts val="600"/>
              </a:spcAft>
              <a:buNone/>
            </a:pPr>
            <a:r>
              <a:rPr lang="ru-RU" sz="2000" dirty="0">
                <a:latin typeface="Calibri"/>
                <a:ea typeface="Times New Roman"/>
                <a:cs typeface="Times New Roman"/>
              </a:rPr>
              <a:t>При оценке уязвимостей рассматриваются угрозы того, что нарушитель будет способен обнаружить недостатки, которые позволят осуществить несанкционированный доступ к данным и функциональным возможностям, препятствовать выполнению или вносить изменения в функции безопасности, а также ограничивать санкционированные возможности пользователей.</a:t>
            </a:r>
          </a:p>
          <a:p>
            <a:pPr marL="0" indent="0">
              <a:spcBef>
                <a:spcPts val="0"/>
              </a:spcBef>
              <a:spcAft>
                <a:spcPts val="0"/>
              </a:spcAft>
              <a:buNone/>
            </a:pPr>
            <a:endParaRPr lang="ru-RU" sz="1800" dirty="0"/>
          </a:p>
        </p:txBody>
      </p:sp>
      <p:sp>
        <p:nvSpPr>
          <p:cNvPr id="4" name="Номер слайда 3"/>
          <p:cNvSpPr>
            <a:spLocks noGrp="1"/>
          </p:cNvSpPr>
          <p:nvPr>
            <p:ph type="sldNum" sz="quarter" idx="10"/>
          </p:nvPr>
        </p:nvSpPr>
        <p:spPr/>
        <p:txBody>
          <a:bodyPr/>
          <a:lstStyle/>
          <a:p>
            <a:pPr>
              <a:defRPr/>
            </a:pPr>
            <a:fld id="{BE9F6968-6F24-4B25-914A-0AC01A930EDC}" type="slidenum">
              <a:rPr lang="ru-RU" smtClean="0">
                <a:solidFill>
                  <a:srgbClr val="000000"/>
                </a:solidFill>
              </a:rPr>
              <a:pPr>
                <a:defRPr/>
              </a:pPr>
              <a:t>11</a:t>
            </a:fld>
            <a:endParaRPr lang="ru-RU">
              <a:solidFill>
                <a:srgbClr val="000000"/>
              </a:solidFill>
            </a:endParaRPr>
          </a:p>
        </p:txBody>
      </p:sp>
      <p:sp>
        <p:nvSpPr>
          <p:cNvPr id="5" name="Нижний колонтитул 4"/>
          <p:cNvSpPr>
            <a:spLocks noGrp="1"/>
          </p:cNvSpPr>
          <p:nvPr>
            <p:ph type="ftr" sz="quarter" idx="11"/>
          </p:nvPr>
        </p:nvSpPr>
        <p:spPr/>
        <p:txBody>
          <a:bodyPr/>
          <a:lstStyle/>
          <a:p>
            <a:pPr>
              <a:defRPr/>
            </a:pPr>
            <a:r>
              <a:rPr lang="en-US" smtClean="0">
                <a:solidFill>
                  <a:srgbClr val="000000"/>
                </a:solidFill>
              </a:rPr>
              <a:t>©</a:t>
            </a:r>
            <a:r>
              <a:rPr lang="ru-RU" smtClean="0">
                <a:solidFill>
                  <a:srgbClr val="000000"/>
                </a:solidFill>
              </a:rPr>
              <a:t> </a:t>
            </a:r>
            <a:r>
              <a:rPr lang="ru-RU" sz="1200" smtClean="0">
                <a:solidFill>
                  <a:srgbClr val="000000"/>
                </a:solidFill>
              </a:rPr>
              <a:t>Центр безопасности информации</a:t>
            </a:r>
            <a:endParaRPr lang="en-US" sz="1200">
              <a:solidFill>
                <a:srgbClr val="000000"/>
              </a:solidFill>
            </a:endParaRPr>
          </a:p>
        </p:txBody>
      </p:sp>
    </p:spTree>
    <p:extLst>
      <p:ext uri="{BB962C8B-B14F-4D97-AF65-F5344CB8AC3E}">
        <p14:creationId xmlns:p14="http://schemas.microsoft.com/office/powerpoint/2010/main" val="40906244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8215312" cy="785812"/>
          </a:xfrm>
        </p:spPr>
        <p:txBody>
          <a:bodyPr/>
          <a:lstStyle/>
          <a:p>
            <a:pPr>
              <a:defRPr/>
            </a:pPr>
            <a:r>
              <a:rPr lang="ru-RU" sz="2400" dirty="0" smtClean="0"/>
              <a:t>Обзор характеристик доверия к безопасности</a:t>
            </a:r>
            <a:br>
              <a:rPr lang="ru-RU" sz="2400" dirty="0" smtClean="0"/>
            </a:br>
            <a:r>
              <a:rPr lang="ru-RU" sz="1800" dirty="0" smtClean="0"/>
              <a:t>(продолжение)</a:t>
            </a:r>
            <a:endParaRPr lang="ru-RU" sz="1800" dirty="0"/>
          </a:p>
        </p:txBody>
      </p:sp>
      <p:sp>
        <p:nvSpPr>
          <p:cNvPr id="3" name="Содержимое 2"/>
          <p:cNvSpPr>
            <a:spLocks noGrp="1"/>
          </p:cNvSpPr>
          <p:nvPr>
            <p:ph idx="1"/>
          </p:nvPr>
        </p:nvSpPr>
        <p:spPr>
          <a:xfrm>
            <a:off x="323528" y="1124744"/>
            <a:ext cx="8572500" cy="5328592"/>
          </a:xfrm>
        </p:spPr>
        <p:txBody>
          <a:bodyPr/>
          <a:lstStyle/>
          <a:p>
            <a:pPr marL="457200" indent="-228600" algn="just">
              <a:spcBef>
                <a:spcPts val="0"/>
              </a:spcBef>
              <a:spcAft>
                <a:spcPts val="600"/>
              </a:spcAft>
            </a:pPr>
            <a:r>
              <a:rPr lang="ru-RU" sz="2800" b="1" dirty="0">
                <a:solidFill>
                  <a:srgbClr val="990000"/>
                </a:solidFill>
                <a:latin typeface="Calibri"/>
                <a:ea typeface="Times New Roman"/>
              </a:rPr>
              <a:t> Проектная документация</a:t>
            </a:r>
            <a:endParaRPr lang="ru-RU" sz="2800" b="1" dirty="0" smtClean="0">
              <a:solidFill>
                <a:srgbClr val="990000"/>
              </a:solidFill>
              <a:latin typeface="Calibri"/>
              <a:ea typeface="Times New Roman"/>
            </a:endParaRPr>
          </a:p>
          <a:p>
            <a:pPr marL="0" indent="0">
              <a:spcBef>
                <a:spcPts val="0"/>
              </a:spcBef>
              <a:spcAft>
                <a:spcPts val="600"/>
              </a:spcAft>
              <a:buNone/>
            </a:pPr>
            <a:r>
              <a:rPr lang="ru-RU" sz="1800" dirty="0">
                <a:latin typeface="Calibri"/>
                <a:ea typeface="Times New Roman"/>
                <a:cs typeface="Times New Roman"/>
              </a:rPr>
              <a:t>Цель проектной документации состоит в предоставлении информации, достаточной для </a:t>
            </a:r>
            <a:r>
              <a:rPr lang="ru-RU" sz="1800" dirty="0" smtClean="0">
                <a:latin typeface="Calibri"/>
                <a:ea typeface="Times New Roman"/>
                <a:cs typeface="Times New Roman"/>
              </a:rPr>
              <a:t>понимания того</a:t>
            </a:r>
            <a:r>
              <a:rPr lang="ru-RU" sz="1800" dirty="0">
                <a:latin typeface="Calibri"/>
                <a:ea typeface="Times New Roman"/>
                <a:cs typeface="Times New Roman"/>
              </a:rPr>
              <a:t>, каким образом функции безопасности </a:t>
            </a:r>
            <a:r>
              <a:rPr lang="ru-RU" sz="1800" dirty="0" smtClean="0">
                <a:latin typeface="Calibri"/>
                <a:ea typeface="Times New Roman"/>
                <a:cs typeface="Times New Roman"/>
              </a:rPr>
              <a:t>ПО реализуют </a:t>
            </a:r>
            <a:r>
              <a:rPr lang="ru-RU" sz="1800" dirty="0">
                <a:latin typeface="Calibri"/>
                <a:ea typeface="Times New Roman"/>
                <a:cs typeface="Times New Roman"/>
              </a:rPr>
              <a:t>функциональные требования безопасности. </a:t>
            </a:r>
          </a:p>
          <a:p>
            <a:pPr marL="0" indent="0">
              <a:spcBef>
                <a:spcPts val="0"/>
              </a:spcBef>
              <a:spcAft>
                <a:spcPts val="600"/>
              </a:spcAft>
              <a:buNone/>
            </a:pPr>
            <a:r>
              <a:rPr lang="ru-RU" sz="1800" dirty="0">
                <a:latin typeface="Calibri"/>
                <a:ea typeface="Times New Roman"/>
                <a:cs typeface="Times New Roman"/>
              </a:rPr>
              <a:t>Применяемый в общем случае подход к разработке проектной документации заключается в том, что при увеличении уровня доверия акцент </a:t>
            </a:r>
            <a:r>
              <a:rPr lang="ru-RU" sz="1800" dirty="0" smtClean="0">
                <a:latin typeface="Calibri"/>
                <a:ea typeface="Times New Roman"/>
                <a:cs typeface="Times New Roman"/>
              </a:rPr>
              <a:t>в </a:t>
            </a:r>
            <a:r>
              <a:rPr lang="ru-RU" sz="1800" dirty="0">
                <a:latin typeface="Calibri"/>
                <a:ea typeface="Times New Roman"/>
                <a:cs typeface="Times New Roman"/>
              </a:rPr>
              <a:t>описании смещается от обобщенного (уровень подсистем) к более детализированному (уровень модулей). </a:t>
            </a:r>
          </a:p>
          <a:p>
            <a:pPr marL="0" indent="0">
              <a:spcBef>
                <a:spcPts val="0"/>
              </a:spcBef>
              <a:spcAft>
                <a:spcPts val="600"/>
              </a:spcAft>
              <a:buNone/>
            </a:pPr>
            <a:r>
              <a:rPr lang="ru-RU" sz="1800" dirty="0" smtClean="0">
                <a:latin typeface="Calibri"/>
                <a:ea typeface="Times New Roman"/>
                <a:cs typeface="Times New Roman"/>
              </a:rPr>
              <a:t>Основная задача при разработке проектной документации заключается </a:t>
            </a:r>
            <a:r>
              <a:rPr lang="ru-RU" sz="1800" dirty="0">
                <a:latin typeface="Calibri"/>
                <a:ea typeface="Times New Roman"/>
                <a:cs typeface="Times New Roman"/>
              </a:rPr>
              <a:t>в том, как при большом объеме информации получить большее доверие тому, что функциональные возможности безопасности: 1) правильно реализованы, 2) не могут быть искажены; 3) не могут быть подвержены обходу. Это осуществляется </a:t>
            </a:r>
            <a:r>
              <a:rPr lang="ru-RU" sz="1800" dirty="0" smtClean="0">
                <a:latin typeface="Calibri"/>
                <a:ea typeface="Times New Roman"/>
                <a:cs typeface="Times New Roman"/>
              </a:rPr>
              <a:t>верификацией </a:t>
            </a:r>
            <a:r>
              <a:rPr lang="ru-RU" sz="1800" dirty="0">
                <a:latin typeface="Calibri"/>
                <a:ea typeface="Times New Roman"/>
                <a:cs typeface="Times New Roman"/>
              </a:rPr>
              <a:t>того, что документация составлена верно и не противоречит иной </a:t>
            </a:r>
            <a:r>
              <a:rPr lang="ru-RU" sz="1800" dirty="0" smtClean="0">
                <a:latin typeface="Calibri"/>
                <a:ea typeface="Times New Roman"/>
                <a:cs typeface="Times New Roman"/>
              </a:rPr>
              <a:t>документации, путём ранжирования </a:t>
            </a:r>
            <a:r>
              <a:rPr lang="ru-RU" sz="1800" dirty="0">
                <a:latin typeface="Calibri"/>
                <a:ea typeface="Times New Roman"/>
                <a:cs typeface="Times New Roman"/>
              </a:rPr>
              <a:t>проектных документов в зависимости от </a:t>
            </a:r>
            <a:r>
              <a:rPr lang="ru-RU" sz="1800" dirty="0" smtClean="0">
                <a:latin typeface="Calibri"/>
                <a:ea typeface="Times New Roman"/>
                <a:cs typeface="Times New Roman"/>
              </a:rPr>
              <a:t>объема </a:t>
            </a:r>
            <a:r>
              <a:rPr lang="ru-RU" sz="1800" dirty="0">
                <a:latin typeface="Calibri"/>
                <a:ea typeface="Times New Roman"/>
                <a:cs typeface="Times New Roman"/>
              </a:rPr>
              <a:t>информации </a:t>
            </a:r>
            <a:r>
              <a:rPr lang="ru-RU" sz="1800" dirty="0" smtClean="0">
                <a:latin typeface="Calibri"/>
                <a:ea typeface="Times New Roman"/>
                <a:cs typeface="Times New Roman"/>
              </a:rPr>
              <a:t>который должен </a:t>
            </a:r>
            <a:r>
              <a:rPr lang="ru-RU" sz="1800" dirty="0">
                <a:latin typeface="Calibri"/>
                <a:ea typeface="Times New Roman"/>
                <a:cs typeface="Times New Roman"/>
              </a:rPr>
              <a:t>быть представлен (и впоследствии проанализирован). Разработчик должен обеспечить прослеживание от самого верхнего к самому низкому уровню декомпозиции, имеющемуся в проекте ПО.</a:t>
            </a:r>
          </a:p>
        </p:txBody>
      </p:sp>
      <p:sp>
        <p:nvSpPr>
          <p:cNvPr id="4" name="Номер слайда 3"/>
          <p:cNvSpPr>
            <a:spLocks noGrp="1"/>
          </p:cNvSpPr>
          <p:nvPr>
            <p:ph type="sldNum" sz="quarter" idx="10"/>
          </p:nvPr>
        </p:nvSpPr>
        <p:spPr/>
        <p:txBody>
          <a:bodyPr/>
          <a:lstStyle/>
          <a:p>
            <a:pPr>
              <a:defRPr/>
            </a:pPr>
            <a:fld id="{BE9F6968-6F24-4B25-914A-0AC01A930EDC}" type="slidenum">
              <a:rPr lang="ru-RU" smtClean="0">
                <a:solidFill>
                  <a:srgbClr val="000000"/>
                </a:solidFill>
              </a:rPr>
              <a:pPr>
                <a:defRPr/>
              </a:pPr>
              <a:t>12</a:t>
            </a:fld>
            <a:endParaRPr lang="ru-RU">
              <a:solidFill>
                <a:srgbClr val="000000"/>
              </a:solidFill>
            </a:endParaRPr>
          </a:p>
        </p:txBody>
      </p:sp>
      <p:sp>
        <p:nvSpPr>
          <p:cNvPr id="5" name="Нижний колонтитул 4"/>
          <p:cNvSpPr>
            <a:spLocks noGrp="1"/>
          </p:cNvSpPr>
          <p:nvPr>
            <p:ph type="ftr" sz="quarter" idx="11"/>
          </p:nvPr>
        </p:nvSpPr>
        <p:spPr/>
        <p:txBody>
          <a:bodyPr/>
          <a:lstStyle/>
          <a:p>
            <a:pPr>
              <a:defRPr/>
            </a:pPr>
            <a:r>
              <a:rPr lang="en-US" smtClean="0">
                <a:solidFill>
                  <a:srgbClr val="000000"/>
                </a:solidFill>
              </a:rPr>
              <a:t>©</a:t>
            </a:r>
            <a:r>
              <a:rPr lang="ru-RU" smtClean="0">
                <a:solidFill>
                  <a:srgbClr val="000000"/>
                </a:solidFill>
              </a:rPr>
              <a:t> </a:t>
            </a:r>
            <a:r>
              <a:rPr lang="ru-RU" sz="1200" smtClean="0">
                <a:solidFill>
                  <a:srgbClr val="000000"/>
                </a:solidFill>
              </a:rPr>
              <a:t>Центр безопасности информации</a:t>
            </a:r>
            <a:endParaRPr lang="en-US" sz="1200">
              <a:solidFill>
                <a:srgbClr val="000000"/>
              </a:solidFill>
            </a:endParaRPr>
          </a:p>
        </p:txBody>
      </p:sp>
    </p:spTree>
    <p:extLst>
      <p:ext uri="{BB962C8B-B14F-4D97-AF65-F5344CB8AC3E}">
        <p14:creationId xmlns:p14="http://schemas.microsoft.com/office/powerpoint/2010/main" val="3260476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8215312" cy="785812"/>
          </a:xfrm>
        </p:spPr>
        <p:txBody>
          <a:bodyPr/>
          <a:lstStyle/>
          <a:p>
            <a:pPr>
              <a:defRPr/>
            </a:pPr>
            <a:r>
              <a:rPr lang="ru-RU" sz="2400" dirty="0">
                <a:solidFill>
                  <a:srgbClr val="003366"/>
                </a:solidFill>
              </a:rPr>
              <a:t>Обзор характеристик доверия к безопасности</a:t>
            </a:r>
            <a:br>
              <a:rPr lang="ru-RU" sz="2400" dirty="0">
                <a:solidFill>
                  <a:srgbClr val="003366"/>
                </a:solidFill>
              </a:rPr>
            </a:br>
            <a:r>
              <a:rPr lang="ru-RU" sz="1800" dirty="0">
                <a:solidFill>
                  <a:srgbClr val="003366"/>
                </a:solidFill>
              </a:rPr>
              <a:t>(продолжение)</a:t>
            </a:r>
            <a:endParaRPr lang="ru-RU" sz="2400" dirty="0"/>
          </a:p>
        </p:txBody>
      </p:sp>
      <p:sp>
        <p:nvSpPr>
          <p:cNvPr id="3" name="Содержимое 2"/>
          <p:cNvSpPr>
            <a:spLocks noGrp="1"/>
          </p:cNvSpPr>
          <p:nvPr>
            <p:ph idx="1"/>
          </p:nvPr>
        </p:nvSpPr>
        <p:spPr>
          <a:xfrm>
            <a:off x="323528" y="1340768"/>
            <a:ext cx="8572500" cy="5256584"/>
          </a:xfrm>
        </p:spPr>
        <p:txBody>
          <a:bodyPr/>
          <a:lstStyle/>
          <a:p>
            <a:pPr marL="457200" indent="-228600" algn="just">
              <a:spcBef>
                <a:spcPts val="0"/>
              </a:spcBef>
              <a:spcAft>
                <a:spcPts val="0"/>
              </a:spcAft>
            </a:pPr>
            <a:r>
              <a:rPr lang="ru-RU" sz="2400" b="1" dirty="0">
                <a:solidFill>
                  <a:srgbClr val="990000"/>
                </a:solidFill>
                <a:latin typeface="Calibri"/>
                <a:ea typeface="Times New Roman"/>
              </a:rPr>
              <a:t> Эксплуатационная документация</a:t>
            </a:r>
            <a:endParaRPr lang="ru-RU" sz="2400" dirty="0">
              <a:solidFill>
                <a:srgbClr val="990000"/>
              </a:solidFill>
              <a:latin typeface="Arial CYR"/>
              <a:ea typeface="Times New Roman"/>
            </a:endParaRPr>
          </a:p>
          <a:p>
            <a:pPr marL="0" indent="0">
              <a:spcBef>
                <a:spcPts val="0"/>
              </a:spcBef>
              <a:spcAft>
                <a:spcPts val="0"/>
              </a:spcAft>
              <a:buNone/>
            </a:pPr>
            <a:r>
              <a:rPr lang="ru-RU" sz="2000" dirty="0">
                <a:latin typeface="Calibri"/>
                <a:ea typeface="Times New Roman"/>
                <a:cs typeface="Times New Roman"/>
              </a:rPr>
              <a:t>Данная характеристика связана с мерами по устранению или ослаблению угроз, существующих в месте разработки. Безопасность среды разработки определяется физическими, процедурными, организационными и другими мерами безопасности, которые могут применяться в среде разработки для защиты ПО и его частей. К ним относится и физическая защита места разработки и любые процедуры, связанные с </a:t>
            </a:r>
            <a:r>
              <a:rPr lang="ru-RU" sz="2000" dirty="0" smtClean="0">
                <a:latin typeface="Calibri"/>
                <a:ea typeface="Times New Roman"/>
                <a:cs typeface="Times New Roman"/>
              </a:rPr>
              <a:t>подбором </a:t>
            </a:r>
            <a:r>
              <a:rPr lang="ru-RU" sz="2000" dirty="0">
                <a:latin typeface="Calibri"/>
                <a:ea typeface="Times New Roman"/>
                <a:cs typeface="Times New Roman"/>
              </a:rPr>
              <a:t>персонала, занимающегося разработкой</a:t>
            </a:r>
            <a:r>
              <a:rPr lang="ru-RU" sz="2000" dirty="0" smtClean="0">
                <a:latin typeface="Calibri"/>
                <a:ea typeface="Times New Roman"/>
                <a:cs typeface="Times New Roman"/>
              </a:rPr>
              <a:t>.</a:t>
            </a:r>
          </a:p>
          <a:p>
            <a:pPr marL="457200" lvl="0" indent="-228600" algn="just">
              <a:spcBef>
                <a:spcPts val="600"/>
              </a:spcBef>
              <a:spcAft>
                <a:spcPts val="0"/>
              </a:spcAft>
              <a:buClr>
                <a:srgbClr val="9A0000"/>
              </a:buClr>
            </a:pPr>
            <a:r>
              <a:rPr lang="ru-RU" sz="2400" b="1" dirty="0">
                <a:solidFill>
                  <a:srgbClr val="990000"/>
                </a:solidFill>
                <a:latin typeface="Calibri"/>
                <a:ea typeface="Times New Roman"/>
              </a:rPr>
              <a:t> Организация поставки продукта потребителю</a:t>
            </a:r>
            <a:endParaRPr lang="ru-RU" sz="2400" dirty="0" smtClean="0">
              <a:solidFill>
                <a:srgbClr val="990000"/>
              </a:solidFill>
              <a:latin typeface="Arial CYR"/>
              <a:ea typeface="Times New Roman"/>
            </a:endParaRPr>
          </a:p>
          <a:p>
            <a:pPr marL="0" indent="0">
              <a:spcBef>
                <a:spcPts val="0"/>
              </a:spcBef>
              <a:spcAft>
                <a:spcPts val="0"/>
              </a:spcAft>
              <a:buNone/>
            </a:pPr>
            <a:r>
              <a:rPr lang="ru-RU" sz="2000" dirty="0">
                <a:latin typeface="Calibri"/>
                <a:ea typeface="Times New Roman"/>
                <a:cs typeface="Times New Roman"/>
              </a:rPr>
              <a:t>Организация поставки должна обеспечить безопасную передачу готового ПО из среды разработки под ответственность пользователя. </a:t>
            </a:r>
          </a:p>
          <a:p>
            <a:pPr marL="0" indent="0">
              <a:spcBef>
                <a:spcPts val="600"/>
              </a:spcBef>
              <a:spcAft>
                <a:spcPts val="0"/>
              </a:spcAft>
              <a:buNone/>
            </a:pPr>
            <a:r>
              <a:rPr lang="ru-RU" sz="2000" dirty="0">
                <a:latin typeface="Calibri"/>
                <a:ea typeface="Times New Roman"/>
                <a:cs typeface="Times New Roman"/>
              </a:rPr>
              <a:t>Организация поставки должна предусматривать такие средства и процедуры </a:t>
            </a:r>
            <a:r>
              <a:rPr lang="ru-RU" sz="2000" dirty="0" smtClean="0">
                <a:latin typeface="Calibri"/>
                <a:ea typeface="Times New Roman"/>
                <a:cs typeface="Times New Roman"/>
              </a:rPr>
              <a:t>системы контроля </a:t>
            </a:r>
            <a:r>
              <a:rPr lang="ru-RU" sz="2000" dirty="0">
                <a:latin typeface="Calibri"/>
                <a:ea typeface="Times New Roman"/>
                <a:cs typeface="Times New Roman"/>
              </a:rPr>
              <a:t>и распространения, которые необходимы для обеспечения доверия к тому, что безопасность ПО поддерживается до момента передачи ПО пользователю.</a:t>
            </a:r>
          </a:p>
        </p:txBody>
      </p:sp>
      <p:sp>
        <p:nvSpPr>
          <p:cNvPr id="4" name="Номер слайда 3"/>
          <p:cNvSpPr>
            <a:spLocks noGrp="1"/>
          </p:cNvSpPr>
          <p:nvPr>
            <p:ph type="sldNum" sz="quarter" idx="10"/>
          </p:nvPr>
        </p:nvSpPr>
        <p:spPr/>
        <p:txBody>
          <a:bodyPr/>
          <a:lstStyle/>
          <a:p>
            <a:pPr>
              <a:defRPr/>
            </a:pPr>
            <a:fld id="{BE9F6968-6F24-4B25-914A-0AC01A930EDC}" type="slidenum">
              <a:rPr lang="ru-RU" smtClean="0">
                <a:solidFill>
                  <a:srgbClr val="000000"/>
                </a:solidFill>
              </a:rPr>
              <a:pPr>
                <a:defRPr/>
              </a:pPr>
              <a:t>13</a:t>
            </a:fld>
            <a:endParaRPr lang="ru-RU">
              <a:solidFill>
                <a:srgbClr val="000000"/>
              </a:solidFill>
            </a:endParaRPr>
          </a:p>
        </p:txBody>
      </p:sp>
      <p:sp>
        <p:nvSpPr>
          <p:cNvPr id="5" name="Нижний колонтитул 4"/>
          <p:cNvSpPr>
            <a:spLocks noGrp="1"/>
          </p:cNvSpPr>
          <p:nvPr>
            <p:ph type="ftr" sz="quarter" idx="11"/>
          </p:nvPr>
        </p:nvSpPr>
        <p:spPr/>
        <p:txBody>
          <a:bodyPr/>
          <a:lstStyle/>
          <a:p>
            <a:pPr>
              <a:defRPr/>
            </a:pPr>
            <a:r>
              <a:rPr lang="en-US" smtClean="0">
                <a:solidFill>
                  <a:srgbClr val="000000"/>
                </a:solidFill>
              </a:rPr>
              <a:t>©</a:t>
            </a:r>
            <a:r>
              <a:rPr lang="ru-RU" smtClean="0">
                <a:solidFill>
                  <a:srgbClr val="000000"/>
                </a:solidFill>
              </a:rPr>
              <a:t> </a:t>
            </a:r>
            <a:r>
              <a:rPr lang="ru-RU" sz="1200" smtClean="0">
                <a:solidFill>
                  <a:srgbClr val="000000"/>
                </a:solidFill>
              </a:rPr>
              <a:t>Центр безопасности информации</a:t>
            </a:r>
            <a:endParaRPr lang="en-US" sz="1200">
              <a:solidFill>
                <a:srgbClr val="000000"/>
              </a:solidFill>
            </a:endParaRPr>
          </a:p>
        </p:txBody>
      </p:sp>
    </p:spTree>
    <p:extLst>
      <p:ext uri="{BB962C8B-B14F-4D97-AF65-F5344CB8AC3E}">
        <p14:creationId xmlns:p14="http://schemas.microsoft.com/office/powerpoint/2010/main" val="985142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8215312" cy="785812"/>
          </a:xfrm>
        </p:spPr>
        <p:txBody>
          <a:bodyPr/>
          <a:lstStyle/>
          <a:p>
            <a:pPr>
              <a:defRPr/>
            </a:pPr>
            <a:r>
              <a:rPr lang="ru-RU" sz="2400" dirty="0">
                <a:solidFill>
                  <a:srgbClr val="003366"/>
                </a:solidFill>
              </a:rPr>
              <a:t>Обзор характеристик доверия к безопасности</a:t>
            </a:r>
            <a:br>
              <a:rPr lang="ru-RU" sz="2400" dirty="0">
                <a:solidFill>
                  <a:srgbClr val="003366"/>
                </a:solidFill>
              </a:rPr>
            </a:br>
            <a:r>
              <a:rPr lang="ru-RU" sz="1800" dirty="0">
                <a:solidFill>
                  <a:srgbClr val="003366"/>
                </a:solidFill>
              </a:rPr>
              <a:t>(продолжение)</a:t>
            </a:r>
            <a:endParaRPr lang="ru-RU" sz="2400" dirty="0"/>
          </a:p>
        </p:txBody>
      </p:sp>
      <p:sp>
        <p:nvSpPr>
          <p:cNvPr id="3" name="Содержимое 2"/>
          <p:cNvSpPr>
            <a:spLocks noGrp="1"/>
          </p:cNvSpPr>
          <p:nvPr>
            <p:ph idx="1"/>
          </p:nvPr>
        </p:nvSpPr>
        <p:spPr>
          <a:xfrm>
            <a:off x="323528" y="1340768"/>
            <a:ext cx="8572500" cy="5256584"/>
          </a:xfrm>
        </p:spPr>
        <p:txBody>
          <a:bodyPr/>
          <a:lstStyle/>
          <a:p>
            <a:pPr marL="457200" indent="-228600" algn="just">
              <a:spcBef>
                <a:spcPts val="0"/>
              </a:spcBef>
              <a:spcAft>
                <a:spcPts val="0"/>
              </a:spcAft>
            </a:pPr>
            <a:r>
              <a:rPr lang="ru-RU" sz="2400" b="1" dirty="0">
                <a:solidFill>
                  <a:srgbClr val="990000"/>
                </a:solidFill>
                <a:latin typeface="Calibri"/>
                <a:ea typeface="Times New Roman"/>
              </a:rPr>
              <a:t> Организация устранения недостатков</a:t>
            </a:r>
            <a:endParaRPr lang="ru-RU" sz="2400" dirty="0">
              <a:solidFill>
                <a:srgbClr val="990000"/>
              </a:solidFill>
              <a:latin typeface="Arial CYR"/>
              <a:ea typeface="Times New Roman"/>
            </a:endParaRPr>
          </a:p>
          <a:p>
            <a:pPr marL="0" indent="0">
              <a:spcBef>
                <a:spcPts val="0"/>
              </a:spcBef>
              <a:spcAft>
                <a:spcPts val="0"/>
              </a:spcAft>
              <a:buNone/>
            </a:pPr>
            <a:r>
              <a:rPr lang="ru-RU" sz="2000" dirty="0">
                <a:latin typeface="Calibri"/>
                <a:ea typeface="Times New Roman"/>
                <a:cs typeface="Times New Roman"/>
              </a:rPr>
              <a:t>Организация устранения недостатков должна обеспечивать, чтобы обнаруженные недостатки безопасности отслеживались и исправлялись разработчиком. Должны быть определены политики и процедуры, которые предусмотрены разработчиком для отслеживания и исправления недостатков, а также для распространения </a:t>
            </a:r>
            <a:r>
              <a:rPr lang="ru-RU" sz="2000" dirty="0" smtClean="0">
                <a:latin typeface="Calibri"/>
                <a:ea typeface="Times New Roman"/>
                <a:cs typeface="Times New Roman"/>
              </a:rPr>
              <a:t>пользователям информации </a:t>
            </a:r>
            <a:r>
              <a:rPr lang="ru-RU" sz="2000" dirty="0">
                <a:latin typeface="Calibri"/>
                <a:ea typeface="Times New Roman"/>
                <a:cs typeface="Times New Roman"/>
              </a:rPr>
              <a:t>о недостатках и их исправлении</a:t>
            </a:r>
            <a:r>
              <a:rPr lang="ru-RU" sz="2000" dirty="0" smtClean="0">
                <a:latin typeface="Calibri"/>
                <a:ea typeface="Times New Roman"/>
                <a:cs typeface="Times New Roman"/>
              </a:rPr>
              <a:t>.</a:t>
            </a:r>
          </a:p>
          <a:p>
            <a:pPr marL="457200" lvl="0" indent="-228600" algn="just">
              <a:spcBef>
                <a:spcPts val="600"/>
              </a:spcBef>
              <a:spcAft>
                <a:spcPts val="0"/>
              </a:spcAft>
              <a:buClr>
                <a:srgbClr val="9A0000"/>
              </a:buClr>
            </a:pPr>
            <a:r>
              <a:rPr lang="ru-RU" sz="2400" b="1" dirty="0">
                <a:solidFill>
                  <a:srgbClr val="990000"/>
                </a:solidFill>
                <a:latin typeface="Calibri"/>
                <a:ea typeface="Times New Roman"/>
              </a:rPr>
              <a:t> Поддержка доверия при эксплуатации</a:t>
            </a:r>
            <a:endParaRPr lang="ru-RU" sz="2400" dirty="0" smtClean="0">
              <a:solidFill>
                <a:srgbClr val="990000"/>
              </a:solidFill>
              <a:latin typeface="Arial CYR"/>
              <a:ea typeface="Times New Roman"/>
            </a:endParaRPr>
          </a:p>
          <a:p>
            <a:pPr marL="0" indent="0">
              <a:spcBef>
                <a:spcPts val="0"/>
              </a:spcBef>
              <a:spcAft>
                <a:spcPts val="0"/>
              </a:spcAft>
              <a:buNone/>
            </a:pPr>
            <a:r>
              <a:rPr lang="ru-RU" sz="2000" dirty="0" smtClean="0">
                <a:latin typeface="Calibri"/>
                <a:ea typeface="Times New Roman"/>
                <a:cs typeface="Times New Roman"/>
              </a:rPr>
              <a:t>При эксплуатации в ПО могут вноситься изменения вызванные обнаружением </a:t>
            </a:r>
            <a:r>
              <a:rPr lang="ru-RU" sz="2000" dirty="0">
                <a:latin typeface="Calibri"/>
                <a:ea typeface="Times New Roman"/>
                <a:cs typeface="Times New Roman"/>
              </a:rPr>
              <a:t>новых угроз или уязвимостей, </a:t>
            </a:r>
            <a:r>
              <a:rPr lang="ru-RU" sz="2000" dirty="0" smtClean="0">
                <a:latin typeface="Calibri"/>
                <a:ea typeface="Times New Roman"/>
                <a:cs typeface="Times New Roman"/>
              </a:rPr>
              <a:t>изменениями </a:t>
            </a:r>
            <a:r>
              <a:rPr lang="ru-RU" sz="2000" dirty="0">
                <a:latin typeface="Calibri"/>
                <a:ea typeface="Times New Roman"/>
                <a:cs typeface="Times New Roman"/>
              </a:rPr>
              <a:t>в требованиях пользователя, </a:t>
            </a:r>
            <a:r>
              <a:rPr lang="ru-RU" sz="2000" dirty="0" smtClean="0">
                <a:latin typeface="Calibri"/>
                <a:ea typeface="Times New Roman"/>
                <a:cs typeface="Times New Roman"/>
              </a:rPr>
              <a:t>исправлением </a:t>
            </a:r>
            <a:r>
              <a:rPr lang="ru-RU" sz="2000" dirty="0">
                <a:latin typeface="Calibri"/>
                <a:ea typeface="Times New Roman"/>
                <a:cs typeface="Times New Roman"/>
              </a:rPr>
              <a:t>ошибок, обнаруженных в ПО, а также </a:t>
            </a:r>
            <a:r>
              <a:rPr lang="ru-RU" sz="2000" dirty="0" smtClean="0">
                <a:latin typeface="Calibri"/>
                <a:ea typeface="Times New Roman"/>
                <a:cs typeface="Times New Roman"/>
              </a:rPr>
              <a:t>другими обновлениями </a:t>
            </a:r>
            <a:r>
              <a:rPr lang="ru-RU" sz="2000" dirty="0">
                <a:latin typeface="Calibri"/>
                <a:ea typeface="Times New Roman"/>
                <a:cs typeface="Times New Roman"/>
              </a:rPr>
              <a:t>функциональных возможностей ПО.</a:t>
            </a:r>
          </a:p>
          <a:p>
            <a:pPr marL="0" indent="0">
              <a:spcBef>
                <a:spcPts val="0"/>
              </a:spcBef>
              <a:spcAft>
                <a:spcPts val="0"/>
              </a:spcAft>
              <a:buNone/>
            </a:pPr>
            <a:r>
              <a:rPr lang="ru-RU" sz="2000" dirty="0" smtClean="0">
                <a:latin typeface="Calibri"/>
                <a:ea typeface="Times New Roman"/>
                <a:cs typeface="Times New Roman"/>
              </a:rPr>
              <a:t>Поддержка </a:t>
            </a:r>
            <a:r>
              <a:rPr lang="ru-RU" sz="2000" dirty="0">
                <a:latin typeface="Calibri"/>
                <a:ea typeface="Times New Roman"/>
                <a:cs typeface="Times New Roman"/>
              </a:rPr>
              <a:t>доверия к безопасности ПО направлена на получение уверенности в том, что ПО будет по-прежнему отвечать </a:t>
            </a:r>
            <a:r>
              <a:rPr lang="ru-RU" sz="2000" dirty="0" smtClean="0">
                <a:latin typeface="Calibri"/>
                <a:ea typeface="Times New Roman"/>
                <a:cs typeface="Times New Roman"/>
              </a:rPr>
              <a:t>требованиям задания </a:t>
            </a:r>
            <a:r>
              <a:rPr lang="ru-RU" sz="2000" dirty="0">
                <a:latin typeface="Calibri"/>
                <a:ea typeface="Times New Roman"/>
                <a:cs typeface="Times New Roman"/>
              </a:rPr>
              <a:t>по безопасности после изменений в ПО. </a:t>
            </a:r>
          </a:p>
        </p:txBody>
      </p:sp>
      <p:sp>
        <p:nvSpPr>
          <p:cNvPr id="4" name="Номер слайда 3"/>
          <p:cNvSpPr>
            <a:spLocks noGrp="1"/>
          </p:cNvSpPr>
          <p:nvPr>
            <p:ph type="sldNum" sz="quarter" idx="10"/>
          </p:nvPr>
        </p:nvSpPr>
        <p:spPr/>
        <p:txBody>
          <a:bodyPr/>
          <a:lstStyle/>
          <a:p>
            <a:pPr>
              <a:defRPr/>
            </a:pPr>
            <a:fld id="{BE9F6968-6F24-4B25-914A-0AC01A930EDC}" type="slidenum">
              <a:rPr lang="ru-RU" smtClean="0">
                <a:solidFill>
                  <a:srgbClr val="000000"/>
                </a:solidFill>
              </a:rPr>
              <a:pPr>
                <a:defRPr/>
              </a:pPr>
              <a:t>14</a:t>
            </a:fld>
            <a:endParaRPr lang="ru-RU">
              <a:solidFill>
                <a:srgbClr val="000000"/>
              </a:solidFill>
            </a:endParaRPr>
          </a:p>
        </p:txBody>
      </p:sp>
      <p:sp>
        <p:nvSpPr>
          <p:cNvPr id="5" name="Нижний колонтитул 4"/>
          <p:cNvSpPr>
            <a:spLocks noGrp="1"/>
          </p:cNvSpPr>
          <p:nvPr>
            <p:ph type="ftr" sz="quarter" idx="11"/>
          </p:nvPr>
        </p:nvSpPr>
        <p:spPr/>
        <p:txBody>
          <a:bodyPr/>
          <a:lstStyle/>
          <a:p>
            <a:pPr>
              <a:defRPr/>
            </a:pPr>
            <a:r>
              <a:rPr lang="en-US" smtClean="0">
                <a:solidFill>
                  <a:srgbClr val="000000"/>
                </a:solidFill>
              </a:rPr>
              <a:t>©</a:t>
            </a:r>
            <a:r>
              <a:rPr lang="ru-RU" smtClean="0">
                <a:solidFill>
                  <a:srgbClr val="000000"/>
                </a:solidFill>
              </a:rPr>
              <a:t> </a:t>
            </a:r>
            <a:r>
              <a:rPr lang="ru-RU" sz="1200" smtClean="0">
                <a:solidFill>
                  <a:srgbClr val="000000"/>
                </a:solidFill>
              </a:rPr>
              <a:t>Центр безопасности информации</a:t>
            </a:r>
            <a:endParaRPr lang="en-US" sz="1200">
              <a:solidFill>
                <a:srgbClr val="000000"/>
              </a:solidFill>
            </a:endParaRPr>
          </a:p>
        </p:txBody>
      </p:sp>
    </p:spTree>
    <p:extLst>
      <p:ext uri="{BB962C8B-B14F-4D97-AF65-F5344CB8AC3E}">
        <p14:creationId xmlns:p14="http://schemas.microsoft.com/office/powerpoint/2010/main" val="29966324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8215312" cy="785812"/>
          </a:xfrm>
        </p:spPr>
        <p:txBody>
          <a:bodyPr/>
          <a:lstStyle/>
          <a:p>
            <a:pPr>
              <a:defRPr/>
            </a:pPr>
            <a:r>
              <a:rPr lang="ru-RU" sz="3200" dirty="0" smtClean="0">
                <a:solidFill>
                  <a:srgbClr val="003366"/>
                </a:solidFill>
              </a:rPr>
              <a:t>Оценочные уровни доверия</a:t>
            </a:r>
            <a:endParaRPr lang="ru-RU" sz="32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1040695299"/>
              </p:ext>
            </p:extLst>
          </p:nvPr>
        </p:nvGraphicFramePr>
        <p:xfrm>
          <a:off x="495300" y="1124753"/>
          <a:ext cx="8229600" cy="5365741"/>
        </p:xfrm>
        <a:graphic>
          <a:graphicData uri="http://schemas.openxmlformats.org/drawingml/2006/table">
            <a:tbl>
              <a:tblPr/>
              <a:tblGrid>
                <a:gridCol w="914400"/>
                <a:gridCol w="914400"/>
                <a:gridCol w="914400"/>
                <a:gridCol w="914400"/>
                <a:gridCol w="914400"/>
                <a:gridCol w="914400"/>
                <a:gridCol w="914400"/>
                <a:gridCol w="914400"/>
                <a:gridCol w="914400"/>
              </a:tblGrid>
              <a:tr h="178858">
                <a:tc rowSpan="2">
                  <a:txBody>
                    <a:bodyPr/>
                    <a:lstStyle/>
                    <a:p>
                      <a:pPr algn="ctr">
                        <a:lnSpc>
                          <a:spcPct val="115000"/>
                        </a:lnSpc>
                        <a:spcAft>
                          <a:spcPts val="0"/>
                        </a:spcAft>
                      </a:pPr>
                      <a:r>
                        <a:rPr lang="ru-RU" sz="1000" b="1">
                          <a:effectLst/>
                          <a:latin typeface="Calibri"/>
                          <a:ea typeface="Times New Roman"/>
                          <a:cs typeface="Arial"/>
                        </a:rPr>
                        <a:t>Класс доверия</a:t>
                      </a:r>
                      <a:endParaRPr lang="ru-RU" sz="1100">
                        <a:effectLst/>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ru-RU" sz="1000" b="1">
                          <a:effectLst/>
                          <a:latin typeface="Calibri"/>
                          <a:ea typeface="Times New Roman"/>
                          <a:cs typeface="Arial"/>
                        </a:rPr>
                        <a:t>Семейство доверия</a:t>
                      </a:r>
                      <a:endParaRPr lang="ru-RU" sz="1100">
                        <a:effectLst/>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ctr">
                        <a:lnSpc>
                          <a:spcPct val="115000"/>
                        </a:lnSpc>
                        <a:spcAft>
                          <a:spcPts val="0"/>
                        </a:spcAft>
                      </a:pPr>
                      <a:r>
                        <a:rPr lang="ru-RU" sz="1000" b="1">
                          <a:effectLst/>
                          <a:latin typeface="Calibri"/>
                          <a:ea typeface="Times New Roman"/>
                          <a:cs typeface="Arial"/>
                        </a:rPr>
                        <a:t>Компоненты доверия оценочного уровня доверия</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78858">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000" b="1">
                          <a:effectLst/>
                          <a:latin typeface="Calibri"/>
                          <a:ea typeface="Times New Roman"/>
                          <a:cs typeface="Arial"/>
                        </a:rPr>
                        <a:t>ОУД1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b="1">
                          <a:effectLst/>
                          <a:latin typeface="Calibri"/>
                          <a:ea typeface="Times New Roman"/>
                          <a:cs typeface="Arial"/>
                        </a:rPr>
                        <a:t>ОУД2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b="1">
                          <a:effectLst/>
                          <a:latin typeface="Calibri"/>
                          <a:ea typeface="Times New Roman"/>
                          <a:cs typeface="Arial"/>
                        </a:rPr>
                        <a:t>ОУД3</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b="1">
                          <a:effectLst/>
                          <a:latin typeface="Calibri"/>
                          <a:ea typeface="Times New Roman"/>
                          <a:cs typeface="Arial"/>
                        </a:rPr>
                        <a:t>ОУД4</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b="1">
                          <a:effectLst/>
                          <a:latin typeface="Calibri"/>
                          <a:ea typeface="Times New Roman"/>
                          <a:cs typeface="Arial"/>
                        </a:rPr>
                        <a:t>ОУД5</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b="1">
                          <a:effectLst/>
                          <a:latin typeface="Calibri"/>
                          <a:ea typeface="Times New Roman"/>
                          <a:cs typeface="Arial"/>
                        </a:rPr>
                        <a:t>ОУД6</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b="1">
                          <a:effectLst/>
                          <a:latin typeface="Calibri"/>
                          <a:ea typeface="Times New Roman"/>
                          <a:cs typeface="Arial"/>
                        </a:rPr>
                        <a:t>ОУД7</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rowSpan="6">
                  <a:txBody>
                    <a:bodyPr/>
                    <a:lstStyle/>
                    <a:p>
                      <a:pPr algn="ctr">
                        <a:lnSpc>
                          <a:spcPct val="115000"/>
                        </a:lnSpc>
                        <a:spcAft>
                          <a:spcPts val="0"/>
                        </a:spcAft>
                      </a:pPr>
                      <a:r>
                        <a:rPr lang="ru-RU" sz="1000">
                          <a:effectLst/>
                          <a:latin typeface="Calibri"/>
                          <a:ea typeface="Times New Roman"/>
                          <a:cs typeface="Arial"/>
                        </a:rPr>
                        <a:t>Разработка</a:t>
                      </a:r>
                      <a:endParaRPr lang="ru-RU" sz="1100">
                        <a:effectLst/>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ADV_ARC</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ADV_FSP</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3</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4</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5</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5</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6</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ADV_IMP</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ADV_INT</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b="1">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3</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3</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ADV_SPM</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ADV_TDS</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3</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4</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5</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6</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rowSpan="2">
                  <a:txBody>
                    <a:bodyPr/>
                    <a:lstStyle/>
                    <a:p>
                      <a:pPr algn="ctr">
                        <a:lnSpc>
                          <a:spcPct val="115000"/>
                        </a:lnSpc>
                        <a:spcAft>
                          <a:spcPts val="0"/>
                        </a:spcAft>
                      </a:pPr>
                      <a:r>
                        <a:rPr lang="ru-RU" sz="1000">
                          <a:effectLst/>
                          <a:latin typeface="Calibri"/>
                          <a:ea typeface="Times New Roman"/>
                          <a:cs typeface="Arial"/>
                        </a:rPr>
                        <a:t>Руководства</a:t>
                      </a:r>
                      <a:endParaRPr lang="ru-RU" sz="1100">
                        <a:effectLst/>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AGD_OPE</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AGD_PRE</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rowSpan="7">
                  <a:txBody>
                    <a:bodyPr/>
                    <a:lstStyle/>
                    <a:p>
                      <a:pPr algn="ctr">
                        <a:lnSpc>
                          <a:spcPct val="115000"/>
                        </a:lnSpc>
                        <a:spcAft>
                          <a:spcPts val="0"/>
                        </a:spcAft>
                      </a:pPr>
                      <a:r>
                        <a:rPr lang="ru-RU" sz="1000">
                          <a:effectLst/>
                          <a:latin typeface="Calibri"/>
                          <a:ea typeface="Times New Roman"/>
                          <a:cs typeface="Arial"/>
                        </a:rPr>
                        <a:t>Поддержка</a:t>
                      </a:r>
                      <a:r>
                        <a:rPr lang="en-US" sz="1000">
                          <a:effectLst/>
                          <a:latin typeface="Calibri"/>
                          <a:ea typeface="Times New Roman"/>
                          <a:cs typeface="Arial"/>
                        </a:rPr>
                        <a:t> </a:t>
                      </a:r>
                      <a:br>
                        <a:rPr lang="en-US" sz="1000">
                          <a:effectLst/>
                          <a:latin typeface="Calibri"/>
                          <a:ea typeface="Times New Roman"/>
                          <a:cs typeface="Arial"/>
                        </a:rPr>
                      </a:br>
                      <a:r>
                        <a:rPr lang="ru-RU" sz="1000">
                          <a:effectLst/>
                          <a:latin typeface="Calibri"/>
                          <a:ea typeface="Times New Roman"/>
                          <a:cs typeface="Arial"/>
                        </a:rPr>
                        <a:t>жизненного цикла</a:t>
                      </a:r>
                      <a:endParaRPr lang="ru-RU" sz="1100">
                        <a:effectLst/>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ALC_CMC</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3</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4</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a:effectLst/>
                          <a:latin typeface="Calibri"/>
                          <a:ea typeface="Times New Roman"/>
                          <a:cs typeface="Arial"/>
                        </a:rPr>
                        <a:t>4</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effectLst/>
                          <a:latin typeface="Calibri"/>
                          <a:ea typeface="Times New Roman"/>
                          <a:cs typeface="Arial"/>
                        </a:rPr>
                        <a:t>5</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5</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ALC_CMS</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3</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4</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effectLst/>
                          <a:latin typeface="Calibri"/>
                          <a:ea typeface="Times New Roman"/>
                          <a:cs typeface="Arial"/>
                        </a:rPr>
                        <a:t>5</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a:effectLst/>
                          <a:latin typeface="Calibri"/>
                          <a:ea typeface="Times New Roman"/>
                          <a:cs typeface="Arial"/>
                        </a:rPr>
                        <a:t>5</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5</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ALC_DEL</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ALC_DVS</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ALC_FLR</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ALC_LCD</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ALC_TAT</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ru-RU"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ru-RU" sz="1000">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effectLst/>
                          <a:latin typeface="Calibri"/>
                          <a:ea typeface="Times New Roman"/>
                          <a:cs typeface="Arial"/>
                        </a:rPr>
                        <a:t>3</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3</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rowSpan="7">
                  <a:txBody>
                    <a:bodyPr/>
                    <a:lstStyle/>
                    <a:p>
                      <a:pPr algn="ctr">
                        <a:lnSpc>
                          <a:spcPct val="115000"/>
                        </a:lnSpc>
                        <a:spcAft>
                          <a:spcPts val="0"/>
                        </a:spcAft>
                      </a:pPr>
                      <a:r>
                        <a:rPr lang="ru-RU" sz="1000">
                          <a:effectLst/>
                          <a:latin typeface="Calibri"/>
                          <a:ea typeface="Times New Roman"/>
                          <a:cs typeface="Arial"/>
                        </a:rPr>
                        <a:t>Оценка задания по</a:t>
                      </a:r>
                      <a:br>
                        <a:rPr lang="ru-RU" sz="1000">
                          <a:effectLst/>
                          <a:latin typeface="Calibri"/>
                          <a:ea typeface="Times New Roman"/>
                          <a:cs typeface="Arial"/>
                        </a:rPr>
                      </a:br>
                      <a:r>
                        <a:rPr lang="ru-RU" sz="1000">
                          <a:effectLst/>
                          <a:latin typeface="Calibri"/>
                          <a:ea typeface="Times New Roman"/>
                          <a:cs typeface="Arial"/>
                        </a:rPr>
                        <a:t>безопасности</a:t>
                      </a:r>
                      <a:endParaRPr lang="ru-RU" sz="1100">
                        <a:effectLst/>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ASE</a:t>
                      </a:r>
                      <a:r>
                        <a:rPr lang="ru-RU" sz="1000">
                          <a:effectLst/>
                          <a:latin typeface="Calibri"/>
                          <a:ea typeface="Times New Roman"/>
                          <a:cs typeface="Arial"/>
                        </a:rPr>
                        <a:t>_</a:t>
                      </a:r>
                      <a:r>
                        <a:rPr lang="en-US" sz="1000">
                          <a:effectLst/>
                          <a:latin typeface="Calibri"/>
                          <a:ea typeface="Times New Roman"/>
                          <a:cs typeface="Arial"/>
                        </a:rPr>
                        <a:t>CCL</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ASE</a:t>
                      </a:r>
                      <a:r>
                        <a:rPr lang="ru-RU" sz="1000">
                          <a:effectLst/>
                          <a:latin typeface="Calibri"/>
                          <a:ea typeface="Times New Roman"/>
                          <a:cs typeface="Arial"/>
                        </a:rPr>
                        <a:t>_</a:t>
                      </a:r>
                      <a:r>
                        <a:rPr lang="en-US" sz="1000">
                          <a:effectLst/>
                          <a:latin typeface="Calibri"/>
                          <a:ea typeface="Times New Roman"/>
                          <a:cs typeface="Arial"/>
                        </a:rPr>
                        <a:t>ECD</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ASE</a:t>
                      </a:r>
                      <a:r>
                        <a:rPr lang="ru-RU" sz="1000">
                          <a:effectLst/>
                          <a:latin typeface="Calibri"/>
                          <a:ea typeface="Times New Roman"/>
                          <a:cs typeface="Arial"/>
                        </a:rPr>
                        <a:t>_</a:t>
                      </a:r>
                      <a:r>
                        <a:rPr lang="en-US" sz="1000">
                          <a:effectLst/>
                          <a:latin typeface="Calibri"/>
                          <a:ea typeface="Times New Roman"/>
                          <a:cs typeface="Arial"/>
                        </a:rPr>
                        <a:t>INT</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ASE</a:t>
                      </a:r>
                      <a:r>
                        <a:rPr lang="ru-RU" sz="1000">
                          <a:effectLst/>
                          <a:latin typeface="Calibri"/>
                          <a:ea typeface="Times New Roman"/>
                          <a:cs typeface="Arial"/>
                        </a:rPr>
                        <a:t>_</a:t>
                      </a:r>
                      <a:r>
                        <a:rPr lang="en-US" sz="1000">
                          <a:effectLst/>
                          <a:latin typeface="Calibri"/>
                          <a:ea typeface="Times New Roman"/>
                          <a:cs typeface="Arial"/>
                        </a:rPr>
                        <a:t>OBJ</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000" b="1">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ASE_REQ</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ASE_SPD</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b="1">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ASE_TSS</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rowSpan="4">
                  <a:txBody>
                    <a:bodyPr/>
                    <a:lstStyle/>
                    <a:p>
                      <a:pPr algn="ctr">
                        <a:lnSpc>
                          <a:spcPct val="115000"/>
                        </a:lnSpc>
                        <a:spcAft>
                          <a:spcPts val="0"/>
                        </a:spcAft>
                      </a:pPr>
                      <a:r>
                        <a:rPr lang="ru-RU" sz="1000">
                          <a:effectLst/>
                          <a:latin typeface="Calibri"/>
                          <a:ea typeface="Times New Roman"/>
                          <a:cs typeface="Arial"/>
                        </a:rPr>
                        <a:t>Тестирование</a:t>
                      </a:r>
                      <a:endParaRPr lang="ru-RU" sz="1100">
                        <a:effectLst/>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effectLst/>
                          <a:latin typeface="Calibri"/>
                          <a:ea typeface="Times New Roman"/>
                          <a:cs typeface="Arial"/>
                        </a:rPr>
                        <a:t>ATE_COV</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b="1">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3</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3</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ATE_DPT</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b="1">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3</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3</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4</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en-US" sz="1000">
                          <a:effectLst/>
                          <a:latin typeface="Calibri"/>
                          <a:ea typeface="Times New Roman"/>
                          <a:cs typeface="Arial"/>
                        </a:rPr>
                        <a:t>ATE_FUN</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 </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58">
                <a:tc vMerge="1">
                  <a:txBody>
                    <a:bodyPr/>
                    <a:lstStyle/>
                    <a:p>
                      <a:endParaRPr lang="ru-RU"/>
                    </a:p>
                  </a:txBody>
                  <a:tcPr/>
                </a:tc>
                <a:tc>
                  <a:txBody>
                    <a:bodyPr/>
                    <a:lstStyle/>
                    <a:p>
                      <a:pPr algn="ctr">
                        <a:lnSpc>
                          <a:spcPct val="115000"/>
                        </a:lnSpc>
                        <a:spcAft>
                          <a:spcPts val="0"/>
                        </a:spcAft>
                      </a:pPr>
                      <a:r>
                        <a:rPr lang="ru-RU" sz="1000">
                          <a:effectLst/>
                          <a:latin typeface="Calibri"/>
                          <a:ea typeface="Times New Roman"/>
                          <a:cs typeface="Arial"/>
                        </a:rPr>
                        <a:t>ATE_IND</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3</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717">
                <a:tc>
                  <a:txBody>
                    <a:bodyPr/>
                    <a:lstStyle/>
                    <a:p>
                      <a:pPr algn="ctr">
                        <a:lnSpc>
                          <a:spcPct val="115000"/>
                        </a:lnSpc>
                        <a:spcAft>
                          <a:spcPts val="0"/>
                        </a:spcAft>
                      </a:pPr>
                      <a:r>
                        <a:rPr lang="ru-RU" sz="1000">
                          <a:effectLst/>
                          <a:latin typeface="Calibri"/>
                          <a:ea typeface="Times New Roman"/>
                          <a:cs typeface="Arial"/>
                        </a:rPr>
                        <a:t>Оценка уязвимостей</a:t>
                      </a:r>
                      <a:endParaRPr lang="ru-RU" sz="1100">
                        <a:effectLst/>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AVA</a:t>
                      </a:r>
                      <a:r>
                        <a:rPr lang="ru-RU" sz="1000">
                          <a:effectLst/>
                          <a:latin typeface="Calibri"/>
                          <a:ea typeface="Times New Roman"/>
                          <a:cs typeface="Arial"/>
                        </a:rPr>
                        <a:t>_</a:t>
                      </a:r>
                      <a:r>
                        <a:rPr lang="en-US" sz="1000">
                          <a:effectLst/>
                          <a:latin typeface="Calibri"/>
                          <a:ea typeface="Times New Roman"/>
                          <a:cs typeface="Arial"/>
                        </a:rPr>
                        <a:t>VAN</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1</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a:effectLst/>
                          <a:latin typeface="Calibri"/>
                          <a:ea typeface="Times New Roman"/>
                          <a:cs typeface="Arial"/>
                        </a:rPr>
                        <a:t>2</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3</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4</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effectLst/>
                          <a:latin typeface="Calibri"/>
                          <a:ea typeface="Times New Roman"/>
                          <a:cs typeface="Arial"/>
                        </a:rPr>
                        <a:t>5</a:t>
                      </a:r>
                      <a:endParaRPr lang="ru-RU"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dirty="0">
                          <a:effectLst/>
                          <a:latin typeface="Calibri"/>
                          <a:ea typeface="Times New Roman"/>
                          <a:cs typeface="Arial"/>
                        </a:rPr>
                        <a:t>5</a:t>
                      </a:r>
                      <a:endParaRPr lang="ru-RU"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Номер слайда 3"/>
          <p:cNvSpPr>
            <a:spLocks noGrp="1"/>
          </p:cNvSpPr>
          <p:nvPr>
            <p:ph type="sldNum" sz="quarter" idx="10"/>
          </p:nvPr>
        </p:nvSpPr>
        <p:spPr/>
        <p:txBody>
          <a:bodyPr/>
          <a:lstStyle/>
          <a:p>
            <a:pPr>
              <a:defRPr/>
            </a:pPr>
            <a:fld id="{BE9F6968-6F24-4B25-914A-0AC01A930EDC}" type="slidenum">
              <a:rPr lang="ru-RU" smtClean="0">
                <a:solidFill>
                  <a:srgbClr val="000000"/>
                </a:solidFill>
              </a:rPr>
              <a:pPr>
                <a:defRPr/>
              </a:pPr>
              <a:t>15</a:t>
            </a:fld>
            <a:endParaRPr lang="ru-RU">
              <a:solidFill>
                <a:srgbClr val="000000"/>
              </a:solidFill>
            </a:endParaRPr>
          </a:p>
        </p:txBody>
      </p:sp>
      <p:sp>
        <p:nvSpPr>
          <p:cNvPr id="5" name="Нижний колонтитул 4"/>
          <p:cNvSpPr>
            <a:spLocks noGrp="1"/>
          </p:cNvSpPr>
          <p:nvPr>
            <p:ph type="ftr" sz="quarter" idx="11"/>
          </p:nvPr>
        </p:nvSpPr>
        <p:spPr/>
        <p:txBody>
          <a:bodyPr/>
          <a:lstStyle/>
          <a:p>
            <a:pPr>
              <a:defRPr/>
            </a:pPr>
            <a:r>
              <a:rPr lang="en-US" smtClean="0">
                <a:solidFill>
                  <a:srgbClr val="000000"/>
                </a:solidFill>
              </a:rPr>
              <a:t>©</a:t>
            </a:r>
            <a:r>
              <a:rPr lang="ru-RU" smtClean="0">
                <a:solidFill>
                  <a:srgbClr val="000000"/>
                </a:solidFill>
              </a:rPr>
              <a:t> </a:t>
            </a:r>
            <a:r>
              <a:rPr lang="ru-RU" sz="1200" smtClean="0">
                <a:solidFill>
                  <a:srgbClr val="000000"/>
                </a:solidFill>
              </a:rPr>
              <a:t>Центр безопасности информации</a:t>
            </a:r>
            <a:endParaRPr lang="en-US" sz="1200">
              <a:solidFill>
                <a:srgbClr val="000000"/>
              </a:solidFill>
            </a:endParaRPr>
          </a:p>
        </p:txBody>
      </p:sp>
    </p:spTree>
    <p:extLst>
      <p:ext uri="{BB962C8B-B14F-4D97-AF65-F5344CB8AC3E}">
        <p14:creationId xmlns:p14="http://schemas.microsoft.com/office/powerpoint/2010/main" val="2315343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8215312" cy="785812"/>
          </a:xfrm>
        </p:spPr>
        <p:txBody>
          <a:bodyPr/>
          <a:lstStyle/>
          <a:p>
            <a:pPr>
              <a:defRPr/>
            </a:pPr>
            <a:r>
              <a:rPr lang="ru-RU" sz="2400" dirty="0" smtClean="0">
                <a:solidFill>
                  <a:srgbClr val="003366"/>
                </a:solidFill>
              </a:rPr>
              <a:t>Сертификация ПО </a:t>
            </a:r>
            <a:r>
              <a:rPr lang="ru-RU" sz="2400" dirty="0" err="1" smtClean="0">
                <a:solidFill>
                  <a:srgbClr val="003366"/>
                </a:solidFill>
              </a:rPr>
              <a:t>по</a:t>
            </a:r>
            <a:r>
              <a:rPr lang="ru-RU" sz="2400" dirty="0" smtClean="0">
                <a:solidFill>
                  <a:srgbClr val="003366"/>
                </a:solidFill>
              </a:rPr>
              <a:t> требованиям безопасности</a:t>
            </a:r>
            <a:endParaRPr lang="ru-RU" sz="2400" dirty="0"/>
          </a:p>
        </p:txBody>
      </p:sp>
      <p:sp>
        <p:nvSpPr>
          <p:cNvPr id="3" name="Содержимое 2"/>
          <p:cNvSpPr>
            <a:spLocks noGrp="1"/>
          </p:cNvSpPr>
          <p:nvPr>
            <p:ph idx="1"/>
          </p:nvPr>
        </p:nvSpPr>
        <p:spPr>
          <a:xfrm>
            <a:off x="323528" y="1124744"/>
            <a:ext cx="8572500" cy="5472608"/>
          </a:xfrm>
        </p:spPr>
        <p:txBody>
          <a:bodyPr/>
          <a:lstStyle/>
          <a:p>
            <a:pPr marL="0" indent="0">
              <a:spcBef>
                <a:spcPts val="0"/>
              </a:spcBef>
              <a:spcAft>
                <a:spcPts val="0"/>
              </a:spcAft>
              <a:buNone/>
            </a:pPr>
            <a:r>
              <a:rPr lang="ru-RU" sz="2000" dirty="0">
                <a:latin typeface="Calibri"/>
                <a:ea typeface="Times New Roman"/>
                <a:cs typeface="Times New Roman"/>
              </a:rPr>
              <a:t>Подтверждение выполнения требований доверия к безопасности ПО осуществляется при оценке безопасности ПО в соответствии с российским аналогом международного стандарта ISO/IEC 15408 ГОСТ Р ИСО/МЭК 15408 «Критерии оценки безопасности ИТ». При этом используются формализованные процедуры, определённые в российском аналоге международного стандарта ISO/IEC 18045 ГОСТ Р ИСО/МЭК «Методология оценки безопасности информационных технологий».</a:t>
            </a:r>
          </a:p>
          <a:p>
            <a:pPr marL="0" indent="0">
              <a:spcBef>
                <a:spcPts val="600"/>
              </a:spcBef>
              <a:spcAft>
                <a:spcPts val="0"/>
              </a:spcAft>
              <a:buNone/>
            </a:pPr>
            <a:r>
              <a:rPr lang="ru-RU" sz="2000" dirty="0">
                <a:latin typeface="Calibri"/>
                <a:ea typeface="Times New Roman"/>
                <a:cs typeface="Times New Roman"/>
              </a:rPr>
              <a:t>ФСТЭК России осуществляет сертификацию ПО на соответствие требованиям стандарта ГОСТ Р ИСО/МЭК 15408. Все новые нормативные документы ФСТЭК, регламентирующие требования к безопасности изделий ИТ, основываются на требованиях стандарта ГОСТ Р ИСО/МЭК 15408. </a:t>
            </a:r>
            <a:endParaRPr lang="ru-RU" sz="2000" dirty="0" smtClean="0">
              <a:latin typeface="Calibri"/>
              <a:ea typeface="Times New Roman"/>
              <a:cs typeface="Times New Roman"/>
            </a:endParaRPr>
          </a:p>
          <a:p>
            <a:pPr marL="0" indent="0">
              <a:spcBef>
                <a:spcPts val="600"/>
              </a:spcBef>
              <a:spcAft>
                <a:spcPts val="0"/>
              </a:spcAft>
              <a:buNone/>
            </a:pPr>
            <a:r>
              <a:rPr lang="ru-RU" sz="2000" b="1" dirty="0">
                <a:latin typeface="Calibri"/>
                <a:ea typeface="Times New Roman"/>
                <a:cs typeface="Times New Roman"/>
              </a:rPr>
              <a:t>Таким образом, наличие у ПО сертификата ФСТЭК </a:t>
            </a:r>
            <a:r>
              <a:rPr lang="ru-RU" sz="2000" b="1" dirty="0" smtClean="0">
                <a:latin typeface="Calibri"/>
                <a:ea typeface="Times New Roman"/>
                <a:cs typeface="Times New Roman"/>
              </a:rPr>
              <a:t>по требованиям </a:t>
            </a:r>
            <a:r>
              <a:rPr lang="ru-RU" sz="2000" b="1" dirty="0">
                <a:latin typeface="Calibri"/>
                <a:ea typeface="Times New Roman"/>
                <a:cs typeface="Times New Roman"/>
              </a:rPr>
              <a:t>Задания по безопасности в соответствии новыми нормативными документами, свидетельствует о том, что при его разработке выполнялись требования доверия по оценочному уровню, указанному в Задании по безопасности. </a:t>
            </a:r>
          </a:p>
        </p:txBody>
      </p:sp>
      <p:sp>
        <p:nvSpPr>
          <p:cNvPr id="4" name="Номер слайда 3"/>
          <p:cNvSpPr>
            <a:spLocks noGrp="1"/>
          </p:cNvSpPr>
          <p:nvPr>
            <p:ph type="sldNum" sz="quarter" idx="10"/>
          </p:nvPr>
        </p:nvSpPr>
        <p:spPr/>
        <p:txBody>
          <a:bodyPr/>
          <a:lstStyle/>
          <a:p>
            <a:pPr>
              <a:defRPr/>
            </a:pPr>
            <a:fld id="{BE9F6968-6F24-4B25-914A-0AC01A930EDC}" type="slidenum">
              <a:rPr lang="ru-RU" smtClean="0">
                <a:solidFill>
                  <a:srgbClr val="000000"/>
                </a:solidFill>
              </a:rPr>
              <a:pPr>
                <a:defRPr/>
              </a:pPr>
              <a:t>16</a:t>
            </a:fld>
            <a:endParaRPr lang="ru-RU">
              <a:solidFill>
                <a:srgbClr val="000000"/>
              </a:solidFill>
            </a:endParaRPr>
          </a:p>
        </p:txBody>
      </p:sp>
      <p:sp>
        <p:nvSpPr>
          <p:cNvPr id="5" name="Нижний колонтитул 4"/>
          <p:cNvSpPr>
            <a:spLocks noGrp="1"/>
          </p:cNvSpPr>
          <p:nvPr>
            <p:ph type="ftr" sz="quarter" idx="11"/>
          </p:nvPr>
        </p:nvSpPr>
        <p:spPr/>
        <p:txBody>
          <a:bodyPr/>
          <a:lstStyle/>
          <a:p>
            <a:pPr>
              <a:defRPr/>
            </a:pPr>
            <a:r>
              <a:rPr lang="en-US" smtClean="0">
                <a:solidFill>
                  <a:srgbClr val="000000"/>
                </a:solidFill>
              </a:rPr>
              <a:t>©</a:t>
            </a:r>
            <a:r>
              <a:rPr lang="ru-RU" smtClean="0">
                <a:solidFill>
                  <a:srgbClr val="000000"/>
                </a:solidFill>
              </a:rPr>
              <a:t> </a:t>
            </a:r>
            <a:r>
              <a:rPr lang="ru-RU" sz="1200" smtClean="0">
                <a:solidFill>
                  <a:srgbClr val="000000"/>
                </a:solidFill>
              </a:rPr>
              <a:t>Центр безопасности информации</a:t>
            </a:r>
            <a:endParaRPr lang="en-US" sz="1200">
              <a:solidFill>
                <a:srgbClr val="000000"/>
              </a:solidFill>
            </a:endParaRPr>
          </a:p>
        </p:txBody>
      </p:sp>
    </p:spTree>
    <p:extLst>
      <p:ext uri="{BB962C8B-B14F-4D97-AF65-F5344CB8AC3E}">
        <p14:creationId xmlns:p14="http://schemas.microsoft.com/office/powerpoint/2010/main" val="14426258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8215312" cy="785812"/>
          </a:xfrm>
        </p:spPr>
        <p:txBody>
          <a:bodyPr/>
          <a:lstStyle/>
          <a:p>
            <a:pPr>
              <a:defRPr/>
            </a:pPr>
            <a:r>
              <a:rPr lang="ru-RU" sz="2800" dirty="0" smtClean="0"/>
              <a:t> </a:t>
            </a:r>
            <a:endParaRPr lang="ru-RU" sz="2800" dirty="0"/>
          </a:p>
        </p:txBody>
      </p:sp>
      <p:sp>
        <p:nvSpPr>
          <p:cNvPr id="3" name="Содержимое 2"/>
          <p:cNvSpPr>
            <a:spLocks noGrp="1"/>
          </p:cNvSpPr>
          <p:nvPr>
            <p:ph idx="1"/>
          </p:nvPr>
        </p:nvSpPr>
        <p:spPr>
          <a:xfrm>
            <a:off x="182453" y="1196752"/>
            <a:ext cx="8928992" cy="4786325"/>
          </a:xfrm>
        </p:spPr>
        <p:txBody>
          <a:bodyPr anchor="ctr"/>
          <a:lstStyle/>
          <a:p>
            <a:pPr marL="0" lvl="0" indent="0" algn="ctr">
              <a:lnSpc>
                <a:spcPct val="80000"/>
              </a:lnSpc>
              <a:spcBef>
                <a:spcPts val="1200"/>
              </a:spcBef>
              <a:spcAft>
                <a:spcPts val="0"/>
              </a:spcAft>
              <a:buSzPct val="100000"/>
              <a:buNone/>
            </a:pPr>
            <a:r>
              <a:rPr lang="ru-RU" sz="4000" b="1" dirty="0" smtClean="0">
                <a:latin typeface="Calibri"/>
                <a:ea typeface="Calibri"/>
                <a:cs typeface="Times New Roman"/>
              </a:rPr>
              <a:t>Спасибо за внимание!</a:t>
            </a:r>
            <a:endParaRPr lang="ru-RU" sz="4000" b="1" dirty="0">
              <a:latin typeface="Calibri"/>
              <a:ea typeface="Calibri"/>
              <a:cs typeface="Times New Roman"/>
            </a:endParaRPr>
          </a:p>
        </p:txBody>
      </p:sp>
      <p:sp>
        <p:nvSpPr>
          <p:cNvPr id="4" name="Номер слайда 3"/>
          <p:cNvSpPr>
            <a:spLocks noGrp="1"/>
          </p:cNvSpPr>
          <p:nvPr>
            <p:ph type="sldNum" sz="quarter" idx="10"/>
          </p:nvPr>
        </p:nvSpPr>
        <p:spPr/>
        <p:txBody>
          <a:bodyPr/>
          <a:lstStyle/>
          <a:p>
            <a:pPr>
              <a:defRPr/>
            </a:pPr>
            <a:fld id="{BE9F6968-6F24-4B25-914A-0AC01A930EDC}" type="slidenum">
              <a:rPr lang="ru-RU" smtClean="0">
                <a:solidFill>
                  <a:srgbClr val="000000"/>
                </a:solidFill>
              </a:rPr>
              <a:pPr>
                <a:defRPr/>
              </a:pPr>
              <a:t>17</a:t>
            </a:fld>
            <a:endParaRPr lang="ru-RU">
              <a:solidFill>
                <a:srgbClr val="000000"/>
              </a:solidFill>
            </a:endParaRPr>
          </a:p>
        </p:txBody>
      </p:sp>
      <p:sp>
        <p:nvSpPr>
          <p:cNvPr id="5" name="Нижний колонтитул 4"/>
          <p:cNvSpPr>
            <a:spLocks noGrp="1"/>
          </p:cNvSpPr>
          <p:nvPr>
            <p:ph type="ftr" sz="quarter" idx="11"/>
          </p:nvPr>
        </p:nvSpPr>
        <p:spPr/>
        <p:txBody>
          <a:bodyPr/>
          <a:lstStyle/>
          <a:p>
            <a:pPr>
              <a:defRPr/>
            </a:pPr>
            <a:r>
              <a:rPr lang="en-US" smtClean="0">
                <a:solidFill>
                  <a:srgbClr val="000000"/>
                </a:solidFill>
              </a:rPr>
              <a:t>©</a:t>
            </a:r>
            <a:r>
              <a:rPr lang="ru-RU" smtClean="0">
                <a:solidFill>
                  <a:srgbClr val="000000"/>
                </a:solidFill>
              </a:rPr>
              <a:t> </a:t>
            </a:r>
            <a:r>
              <a:rPr lang="ru-RU" sz="1200" smtClean="0">
                <a:solidFill>
                  <a:srgbClr val="000000"/>
                </a:solidFill>
              </a:rPr>
              <a:t>Центр безопасности информации</a:t>
            </a:r>
            <a:endParaRPr lang="en-US" sz="1200">
              <a:solidFill>
                <a:srgbClr val="000000"/>
              </a:solidFill>
            </a:endParaRPr>
          </a:p>
        </p:txBody>
      </p:sp>
      <p:sp>
        <p:nvSpPr>
          <p:cNvPr id="6" name="TextBox 5"/>
          <p:cNvSpPr txBox="1"/>
          <p:nvPr/>
        </p:nvSpPr>
        <p:spPr>
          <a:xfrm>
            <a:off x="467544" y="5517232"/>
            <a:ext cx="3384376" cy="830997"/>
          </a:xfrm>
          <a:prstGeom prst="rect">
            <a:avLst/>
          </a:prstGeom>
          <a:noFill/>
        </p:spPr>
        <p:txBody>
          <a:bodyPr wrap="square" rtlCol="0">
            <a:spAutoFit/>
          </a:bodyPr>
          <a:lstStyle/>
          <a:p>
            <a:r>
              <a:rPr lang="ru-RU" sz="1600" dirty="0" smtClean="0">
                <a:solidFill>
                  <a:srgbClr val="003366">
                    <a:lumMod val="75000"/>
                  </a:srgbClr>
                </a:solidFill>
              </a:rPr>
              <a:t>Трубачев Александр Павлович</a:t>
            </a:r>
          </a:p>
          <a:p>
            <a:r>
              <a:rPr lang="ru-RU" sz="1600" dirty="0" smtClean="0">
                <a:solidFill>
                  <a:srgbClr val="003366">
                    <a:lumMod val="75000"/>
                  </a:srgbClr>
                </a:solidFill>
              </a:rPr>
              <a:t>Тел.</a:t>
            </a:r>
            <a:r>
              <a:rPr lang="en-US" sz="1600" dirty="0">
                <a:solidFill>
                  <a:srgbClr val="003366">
                    <a:lumMod val="75000"/>
                  </a:srgbClr>
                </a:solidFill>
              </a:rPr>
              <a:t>:</a:t>
            </a:r>
            <a:r>
              <a:rPr lang="ru-RU" sz="1600" dirty="0" smtClean="0">
                <a:solidFill>
                  <a:srgbClr val="003366">
                    <a:lumMod val="75000"/>
                  </a:srgbClr>
                </a:solidFill>
              </a:rPr>
              <a:t> (495) 543-3060</a:t>
            </a:r>
          </a:p>
          <a:p>
            <a:r>
              <a:rPr lang="en-US" sz="1600" dirty="0" smtClean="0">
                <a:solidFill>
                  <a:srgbClr val="003366">
                    <a:lumMod val="75000"/>
                  </a:srgbClr>
                </a:solidFill>
              </a:rPr>
              <a:t>mail: tap@cbi-info.ru</a:t>
            </a:r>
            <a:endParaRPr lang="ru-RU" sz="1600" dirty="0">
              <a:solidFill>
                <a:srgbClr val="003366">
                  <a:lumMod val="75000"/>
                </a:srgbClr>
              </a:solidFill>
            </a:endParaRPr>
          </a:p>
        </p:txBody>
      </p:sp>
    </p:spTree>
    <p:extLst>
      <p:ext uri="{BB962C8B-B14F-4D97-AF65-F5344CB8AC3E}">
        <p14:creationId xmlns:p14="http://schemas.microsoft.com/office/powerpoint/2010/main" val="7866046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8215312" cy="785812"/>
          </a:xfrm>
        </p:spPr>
        <p:txBody>
          <a:bodyPr/>
          <a:lstStyle/>
          <a:p>
            <a:pPr>
              <a:defRPr/>
            </a:pPr>
            <a:r>
              <a:rPr lang="ru-RU" sz="2800" dirty="0" smtClean="0"/>
              <a:t>Безопасность программного обеспечения</a:t>
            </a:r>
            <a:endParaRPr lang="ru-RU" sz="2800" dirty="0"/>
          </a:p>
        </p:txBody>
      </p:sp>
      <p:sp>
        <p:nvSpPr>
          <p:cNvPr id="3" name="Содержимое 2"/>
          <p:cNvSpPr>
            <a:spLocks noGrp="1"/>
          </p:cNvSpPr>
          <p:nvPr>
            <p:ph idx="1"/>
          </p:nvPr>
        </p:nvSpPr>
        <p:spPr>
          <a:xfrm>
            <a:off x="683568" y="1340768"/>
            <a:ext cx="8174682" cy="5000625"/>
          </a:xfrm>
        </p:spPr>
        <p:txBody>
          <a:bodyPr anchor="ctr"/>
          <a:lstStyle/>
          <a:p>
            <a:pPr marL="0" indent="0">
              <a:lnSpc>
                <a:spcPct val="120000"/>
              </a:lnSpc>
              <a:spcBef>
                <a:spcPts val="1800"/>
              </a:spcBef>
              <a:buSzPct val="90000"/>
              <a:buNone/>
              <a:defRPr/>
            </a:pPr>
            <a:r>
              <a:rPr lang="ru-RU" sz="2800" b="1" dirty="0" smtClean="0">
                <a:solidFill>
                  <a:srgbClr val="C00000"/>
                </a:solidFill>
                <a:ea typeface="Times New Roman"/>
                <a:cs typeface="Times New Roman"/>
              </a:rPr>
              <a:t>Безопасность: </a:t>
            </a:r>
          </a:p>
          <a:p>
            <a:pPr marL="0" indent="0">
              <a:lnSpc>
                <a:spcPct val="120000"/>
              </a:lnSpc>
              <a:spcBef>
                <a:spcPts val="1800"/>
              </a:spcBef>
              <a:buSzPct val="90000"/>
              <a:buNone/>
              <a:defRPr/>
            </a:pPr>
            <a:r>
              <a:rPr lang="ru-RU" sz="2000" dirty="0" smtClean="0">
                <a:ea typeface="Times New Roman"/>
                <a:cs typeface="Times New Roman"/>
              </a:rPr>
              <a:t>– </a:t>
            </a:r>
            <a:r>
              <a:rPr lang="ru-RU" sz="2000" dirty="0">
                <a:ea typeface="Times New Roman"/>
                <a:cs typeface="Times New Roman"/>
              </a:rPr>
              <a:t>Свойство системы посредством которого достигается конфиденциальность, целостность, доступность, подотчётность, аутентичность и </a:t>
            </a:r>
            <a:r>
              <a:rPr lang="ru-RU" sz="2000" dirty="0" smtClean="0">
                <a:ea typeface="Times New Roman"/>
                <a:cs typeface="Times New Roman"/>
              </a:rPr>
              <a:t>достоверность (</a:t>
            </a:r>
            <a:r>
              <a:rPr lang="ru-RU" sz="2000" dirty="0">
                <a:ea typeface="Times New Roman"/>
                <a:cs typeface="Times New Roman"/>
              </a:rPr>
              <a:t>ISO/IEC </a:t>
            </a:r>
            <a:r>
              <a:rPr lang="ru-RU" sz="2000" dirty="0" smtClean="0">
                <a:ea typeface="Times New Roman"/>
                <a:cs typeface="Times New Roman"/>
              </a:rPr>
              <a:t>TR </a:t>
            </a:r>
            <a:r>
              <a:rPr lang="ru-RU" sz="2000" dirty="0">
                <a:ea typeface="Times New Roman"/>
                <a:cs typeface="Times New Roman"/>
              </a:rPr>
              <a:t>15443-1:2012 «</a:t>
            </a:r>
            <a:r>
              <a:rPr lang="ru-RU" sz="2000" i="1" dirty="0">
                <a:ea typeface="Times New Roman"/>
                <a:cs typeface="Times New Roman"/>
              </a:rPr>
              <a:t>Основы доверия к безопасности информационных технологий</a:t>
            </a:r>
            <a:r>
              <a:rPr lang="ru-RU" sz="2000" dirty="0">
                <a:ea typeface="Times New Roman"/>
                <a:cs typeface="Times New Roman"/>
              </a:rPr>
              <a:t>»)</a:t>
            </a:r>
            <a:endParaRPr lang="ru-RU" sz="2000" dirty="0" smtClean="0">
              <a:ea typeface="Times New Roman"/>
              <a:cs typeface="Times New Roman"/>
            </a:endParaRPr>
          </a:p>
          <a:p>
            <a:pPr marL="0" indent="0">
              <a:lnSpc>
                <a:spcPct val="120000"/>
              </a:lnSpc>
              <a:spcBef>
                <a:spcPts val="1800"/>
              </a:spcBef>
              <a:buSzPct val="90000"/>
              <a:buNone/>
              <a:defRPr/>
            </a:pPr>
            <a:r>
              <a:rPr lang="ru-RU" sz="2000" dirty="0" smtClean="0"/>
              <a:t>– </a:t>
            </a:r>
            <a:r>
              <a:rPr lang="ru-RU" sz="2000" dirty="0"/>
              <a:t>Способность программного продукта предохранять информацию и данные так, чтобы неуполномоченные лица или системы не могли их читать или изменять, а уполномоченным лицам или системам не было отказано в доступе к ним» (ISO/IEC TR 15443-1:2012)</a:t>
            </a:r>
            <a:endParaRPr lang="ru-RU" sz="2000" dirty="0"/>
          </a:p>
        </p:txBody>
      </p:sp>
      <p:sp>
        <p:nvSpPr>
          <p:cNvPr id="4" name="Номер слайда 3"/>
          <p:cNvSpPr>
            <a:spLocks noGrp="1"/>
          </p:cNvSpPr>
          <p:nvPr>
            <p:ph type="sldNum" sz="quarter" idx="10"/>
          </p:nvPr>
        </p:nvSpPr>
        <p:spPr/>
        <p:txBody>
          <a:bodyPr/>
          <a:lstStyle/>
          <a:p>
            <a:pPr>
              <a:defRPr/>
            </a:pPr>
            <a:fld id="{EE4BE623-2376-457A-9324-EC4A3A8D1DD7}" type="slidenum">
              <a:rPr lang="ru-RU" smtClean="0"/>
              <a:pPr>
                <a:defRPr/>
              </a:pPr>
              <a:t>2</a:t>
            </a:fld>
            <a:endParaRPr lang="ru-RU"/>
          </a:p>
        </p:txBody>
      </p:sp>
      <p:sp>
        <p:nvSpPr>
          <p:cNvPr id="5" name="Нижний колонтитул 4"/>
          <p:cNvSpPr>
            <a:spLocks noGrp="1"/>
          </p:cNvSpPr>
          <p:nvPr>
            <p:ph type="ftr" sz="quarter" idx="11"/>
          </p:nvPr>
        </p:nvSpPr>
        <p:spPr/>
        <p:txBody>
          <a:bodyPr/>
          <a:lstStyle/>
          <a:p>
            <a:pPr>
              <a:defRPr/>
            </a:pPr>
            <a:r>
              <a:rPr lang="en-US" smtClean="0"/>
              <a:t>©</a:t>
            </a:r>
            <a:r>
              <a:rPr lang="ru-RU" smtClean="0"/>
              <a:t> </a:t>
            </a:r>
            <a:r>
              <a:rPr lang="ru-RU" sz="1200" smtClean="0"/>
              <a:t>Центр безопасности информации</a:t>
            </a:r>
            <a:endParaRPr lang="en-US" sz="12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116632"/>
            <a:ext cx="8215312" cy="785812"/>
          </a:xfrm>
        </p:spPr>
        <p:txBody>
          <a:bodyPr/>
          <a:lstStyle/>
          <a:p>
            <a:pPr>
              <a:defRPr/>
            </a:pPr>
            <a:r>
              <a:rPr lang="ru-RU" dirty="0"/>
              <a:t>Доверие к безопасности </a:t>
            </a:r>
            <a:r>
              <a:rPr lang="ru-RU" dirty="0" smtClean="0"/>
              <a:t>ПО</a:t>
            </a:r>
            <a:endParaRPr lang="ru-RU" dirty="0"/>
          </a:p>
        </p:txBody>
      </p:sp>
      <p:sp>
        <p:nvSpPr>
          <p:cNvPr id="3" name="Содержимое 2"/>
          <p:cNvSpPr>
            <a:spLocks noGrp="1"/>
          </p:cNvSpPr>
          <p:nvPr>
            <p:ph idx="1"/>
          </p:nvPr>
        </p:nvSpPr>
        <p:spPr>
          <a:xfrm>
            <a:off x="285750" y="1214438"/>
            <a:ext cx="8572500" cy="5214937"/>
          </a:xfrm>
        </p:spPr>
        <p:txBody>
          <a:bodyPr anchor="ctr"/>
          <a:lstStyle/>
          <a:p>
            <a:pPr marL="0" lvl="0" indent="0">
              <a:lnSpc>
                <a:spcPct val="120000"/>
              </a:lnSpc>
              <a:spcBef>
                <a:spcPts val="1800"/>
              </a:spcBef>
              <a:buClr>
                <a:srgbClr val="9A0000"/>
              </a:buClr>
              <a:buSzPct val="90000"/>
              <a:buNone/>
              <a:defRPr/>
            </a:pPr>
            <a:r>
              <a:rPr lang="ru-RU" sz="2800" b="1" dirty="0" smtClean="0">
                <a:solidFill>
                  <a:srgbClr val="C00000"/>
                </a:solidFill>
                <a:ea typeface="Times New Roman"/>
                <a:cs typeface="Times New Roman"/>
              </a:rPr>
              <a:t>Доверие к безопасности: </a:t>
            </a:r>
            <a:endParaRPr lang="ru-RU" sz="2800" b="1" dirty="0">
              <a:solidFill>
                <a:srgbClr val="C00000"/>
              </a:solidFill>
              <a:ea typeface="Times New Roman"/>
              <a:cs typeface="Times New Roman"/>
            </a:endParaRPr>
          </a:p>
          <a:p>
            <a:pPr marL="0" lvl="0" indent="0">
              <a:lnSpc>
                <a:spcPct val="120000"/>
              </a:lnSpc>
              <a:spcBef>
                <a:spcPts val="1800"/>
              </a:spcBef>
              <a:buClr>
                <a:srgbClr val="9A0000"/>
              </a:buClr>
              <a:buSzPct val="90000"/>
              <a:buNone/>
              <a:defRPr/>
            </a:pPr>
            <a:r>
              <a:rPr lang="ru-RU" sz="2000" dirty="0">
                <a:solidFill>
                  <a:srgbClr val="003366">
                    <a:lumMod val="75000"/>
                  </a:srgbClr>
                </a:solidFill>
                <a:ea typeface="Times New Roman"/>
                <a:cs typeface="Times New Roman"/>
              </a:rPr>
              <a:t>– Основание для уверенности в том, что объект оценки соответствует требованиям безопасности (ISO/IEC TR 15408-1:2014 «Критерии оценки безопасности информационных технологий</a:t>
            </a:r>
            <a:r>
              <a:rPr lang="ru-RU" sz="2000" dirty="0" smtClean="0">
                <a:solidFill>
                  <a:srgbClr val="003366">
                    <a:lumMod val="75000"/>
                  </a:srgbClr>
                </a:solidFill>
                <a:ea typeface="Times New Roman"/>
                <a:cs typeface="Times New Roman"/>
              </a:rPr>
              <a:t>»)</a:t>
            </a:r>
          </a:p>
          <a:p>
            <a:pPr marL="0" lvl="0" indent="0">
              <a:lnSpc>
                <a:spcPct val="120000"/>
              </a:lnSpc>
              <a:spcBef>
                <a:spcPts val="1800"/>
              </a:spcBef>
              <a:buClr>
                <a:srgbClr val="9A0000"/>
              </a:buClr>
              <a:buSzPct val="90000"/>
              <a:buNone/>
              <a:defRPr/>
            </a:pPr>
            <a:r>
              <a:rPr lang="ru-RU" sz="2000" dirty="0">
                <a:solidFill>
                  <a:srgbClr val="003366">
                    <a:lumMod val="75000"/>
                  </a:srgbClr>
                </a:solidFill>
              </a:rPr>
              <a:t>– Основания для обоснованной уверенности в том, что утверждение о соответствии целям безопасности было или должно быть выполнено (ISO/IEC TR 15443-1:2012)</a:t>
            </a:r>
            <a:endParaRPr lang="ru-RU" sz="2000" dirty="0">
              <a:solidFill>
                <a:srgbClr val="003366">
                  <a:lumMod val="75000"/>
                </a:srgbClr>
              </a:solidFill>
            </a:endParaRPr>
          </a:p>
        </p:txBody>
      </p:sp>
      <p:sp>
        <p:nvSpPr>
          <p:cNvPr id="4" name="Номер слайда 3"/>
          <p:cNvSpPr>
            <a:spLocks noGrp="1"/>
          </p:cNvSpPr>
          <p:nvPr>
            <p:ph type="sldNum" sz="quarter" idx="10"/>
          </p:nvPr>
        </p:nvSpPr>
        <p:spPr/>
        <p:txBody>
          <a:bodyPr/>
          <a:lstStyle/>
          <a:p>
            <a:pPr>
              <a:defRPr/>
            </a:pPr>
            <a:fld id="{17E1D2E5-8446-443F-9070-523D665E26FB}" type="slidenum">
              <a:rPr lang="ru-RU" smtClean="0"/>
              <a:pPr>
                <a:defRPr/>
              </a:pPr>
              <a:t>3</a:t>
            </a:fld>
            <a:endParaRPr lang="ru-RU"/>
          </a:p>
        </p:txBody>
      </p:sp>
      <p:sp>
        <p:nvSpPr>
          <p:cNvPr id="5" name="Нижний колонтитул 4"/>
          <p:cNvSpPr>
            <a:spLocks noGrp="1"/>
          </p:cNvSpPr>
          <p:nvPr>
            <p:ph type="ftr" sz="quarter" idx="11"/>
          </p:nvPr>
        </p:nvSpPr>
        <p:spPr/>
        <p:txBody>
          <a:bodyPr/>
          <a:lstStyle/>
          <a:p>
            <a:pPr>
              <a:defRPr/>
            </a:pPr>
            <a:r>
              <a:rPr lang="en-US" smtClean="0"/>
              <a:t>©</a:t>
            </a:r>
            <a:r>
              <a:rPr lang="ru-RU" smtClean="0"/>
              <a:t> </a:t>
            </a:r>
            <a:r>
              <a:rPr lang="ru-RU" sz="1200" smtClean="0"/>
              <a:t>Центр безопасности информации</a:t>
            </a:r>
            <a:endParaRPr lang="en-US" sz="12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8215312" cy="785812"/>
          </a:xfrm>
        </p:spPr>
        <p:txBody>
          <a:bodyPr/>
          <a:lstStyle/>
          <a:p>
            <a:pPr>
              <a:defRPr/>
            </a:pPr>
            <a:r>
              <a:rPr lang="ru-RU" sz="2800" dirty="0" smtClean="0"/>
              <a:t>Характеристики доверия </a:t>
            </a:r>
            <a:r>
              <a:rPr lang="ru-RU" sz="2800" dirty="0"/>
              <a:t>к </a:t>
            </a:r>
            <a:r>
              <a:rPr lang="ru-RU" sz="2800" dirty="0" smtClean="0"/>
              <a:t>безопасности</a:t>
            </a:r>
            <a:endParaRPr lang="ru-RU" sz="2800" dirty="0"/>
          </a:p>
        </p:txBody>
      </p:sp>
      <p:sp>
        <p:nvSpPr>
          <p:cNvPr id="3" name="Содержимое 2"/>
          <p:cNvSpPr>
            <a:spLocks noGrp="1"/>
          </p:cNvSpPr>
          <p:nvPr>
            <p:ph idx="1"/>
          </p:nvPr>
        </p:nvSpPr>
        <p:spPr>
          <a:xfrm>
            <a:off x="323528" y="1340768"/>
            <a:ext cx="8715375" cy="5000625"/>
          </a:xfrm>
        </p:spPr>
        <p:txBody>
          <a:bodyPr/>
          <a:lstStyle/>
          <a:p>
            <a:pPr lvl="0"/>
            <a:r>
              <a:rPr lang="ru-RU" sz="2000" dirty="0"/>
              <a:t>требования к безопасности;</a:t>
            </a:r>
          </a:p>
          <a:p>
            <a:pPr lvl="0"/>
            <a:r>
              <a:rPr lang="ru-RU" sz="2000" dirty="0"/>
              <a:t>архитектура безопасности;</a:t>
            </a:r>
          </a:p>
          <a:p>
            <a:pPr lvl="0"/>
            <a:r>
              <a:rPr lang="ru-RU" sz="2000" dirty="0"/>
              <a:t>среда разработки;</a:t>
            </a:r>
          </a:p>
          <a:p>
            <a:pPr lvl="0"/>
            <a:r>
              <a:rPr lang="ru-RU" sz="2000" dirty="0"/>
              <a:t>жизненный цикл ПО;</a:t>
            </a:r>
          </a:p>
          <a:p>
            <a:pPr lvl="0"/>
            <a:r>
              <a:rPr lang="ru-RU" sz="2000" dirty="0"/>
              <a:t>управление конфигурацией;</a:t>
            </a:r>
          </a:p>
          <a:p>
            <a:pPr lvl="0"/>
            <a:r>
              <a:rPr lang="ru-RU" sz="2000" dirty="0"/>
              <a:t>инструментальные средства разработки;</a:t>
            </a:r>
          </a:p>
          <a:p>
            <a:pPr lvl="0"/>
            <a:r>
              <a:rPr lang="ru-RU" sz="2000" dirty="0"/>
              <a:t>тестирование;</a:t>
            </a:r>
          </a:p>
          <a:p>
            <a:pPr lvl="0"/>
            <a:r>
              <a:rPr lang="ru-RU" sz="2000" dirty="0"/>
              <a:t>оценка уязвимостей;</a:t>
            </a:r>
          </a:p>
          <a:p>
            <a:pPr lvl="0"/>
            <a:r>
              <a:rPr lang="ru-RU" sz="2000" dirty="0"/>
              <a:t>проектная документация;</a:t>
            </a:r>
          </a:p>
          <a:p>
            <a:pPr lvl="0"/>
            <a:r>
              <a:rPr lang="ru-RU" sz="2000" dirty="0"/>
              <a:t>эксплуатационная документация;</a:t>
            </a:r>
          </a:p>
          <a:p>
            <a:pPr lvl="0"/>
            <a:r>
              <a:rPr lang="ru-RU" sz="2000" dirty="0"/>
              <a:t>организация поставки продукта потребителю;</a:t>
            </a:r>
          </a:p>
          <a:p>
            <a:pPr lvl="0"/>
            <a:r>
              <a:rPr lang="ru-RU" sz="2000" dirty="0"/>
              <a:t>организация устранения недостатков;</a:t>
            </a:r>
          </a:p>
          <a:p>
            <a:pPr lvl="0"/>
            <a:r>
              <a:rPr lang="ru-RU" sz="2000" dirty="0"/>
              <a:t>поддержка доверия при эксплуатации.</a:t>
            </a:r>
          </a:p>
          <a:p>
            <a:pPr marL="0" lvl="0" indent="0">
              <a:spcBef>
                <a:spcPts val="1200"/>
              </a:spcBef>
              <a:spcAft>
                <a:spcPts val="0"/>
              </a:spcAft>
              <a:buClr>
                <a:srgbClr val="9A0000"/>
              </a:buClr>
              <a:buSzPct val="100000"/>
              <a:buNone/>
            </a:pPr>
            <a:endParaRPr lang="ru-RU" sz="1800" dirty="0">
              <a:solidFill>
                <a:srgbClr val="003366">
                  <a:lumMod val="75000"/>
                </a:srgbClr>
              </a:solidFill>
              <a:ea typeface="Calibri"/>
              <a:cs typeface="Times New Roman"/>
            </a:endParaRPr>
          </a:p>
          <a:p>
            <a:pPr marL="0" indent="0">
              <a:lnSpc>
                <a:spcPct val="120000"/>
              </a:lnSpc>
              <a:buNone/>
              <a:defRPr/>
            </a:pPr>
            <a:endParaRPr lang="ru-RU" sz="2000" dirty="0" smtClean="0"/>
          </a:p>
        </p:txBody>
      </p:sp>
      <p:sp>
        <p:nvSpPr>
          <p:cNvPr id="4" name="Номер слайда 3"/>
          <p:cNvSpPr>
            <a:spLocks noGrp="1"/>
          </p:cNvSpPr>
          <p:nvPr>
            <p:ph type="sldNum" sz="quarter" idx="10"/>
          </p:nvPr>
        </p:nvSpPr>
        <p:spPr/>
        <p:txBody>
          <a:bodyPr/>
          <a:lstStyle/>
          <a:p>
            <a:pPr>
              <a:defRPr/>
            </a:pPr>
            <a:fld id="{58C4F5AE-314C-4291-BD9B-227978460E73}" type="slidenum">
              <a:rPr lang="ru-RU" smtClean="0"/>
              <a:pPr>
                <a:defRPr/>
              </a:pPr>
              <a:t>4</a:t>
            </a:fld>
            <a:endParaRPr lang="ru-RU"/>
          </a:p>
        </p:txBody>
      </p:sp>
      <p:sp>
        <p:nvSpPr>
          <p:cNvPr id="5" name="Нижний колонтитул 4"/>
          <p:cNvSpPr>
            <a:spLocks noGrp="1"/>
          </p:cNvSpPr>
          <p:nvPr>
            <p:ph type="ftr" sz="quarter" idx="11"/>
          </p:nvPr>
        </p:nvSpPr>
        <p:spPr/>
        <p:txBody>
          <a:bodyPr/>
          <a:lstStyle/>
          <a:p>
            <a:pPr>
              <a:defRPr/>
            </a:pPr>
            <a:r>
              <a:rPr lang="en-US" dirty="0" smtClean="0"/>
              <a:t>©</a:t>
            </a:r>
            <a:r>
              <a:rPr lang="ru-RU" dirty="0" smtClean="0"/>
              <a:t> </a:t>
            </a:r>
            <a:r>
              <a:rPr lang="ru-RU" sz="1200" dirty="0" smtClean="0"/>
              <a:t>Центр безопасности информации</a:t>
            </a:r>
            <a:endParaRPr 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8215312" cy="785812"/>
          </a:xfrm>
        </p:spPr>
        <p:txBody>
          <a:bodyPr/>
          <a:lstStyle/>
          <a:p>
            <a:pPr>
              <a:defRPr/>
            </a:pPr>
            <a:r>
              <a:rPr lang="ru-RU" sz="2400" dirty="0" smtClean="0"/>
              <a:t>Обзор характеристик доверия к безопасности</a:t>
            </a:r>
            <a:endParaRPr lang="ru-RU" sz="2400" dirty="0"/>
          </a:p>
        </p:txBody>
      </p:sp>
      <p:sp>
        <p:nvSpPr>
          <p:cNvPr id="3" name="Содержимое 2"/>
          <p:cNvSpPr>
            <a:spLocks noGrp="1"/>
          </p:cNvSpPr>
          <p:nvPr>
            <p:ph idx="1"/>
          </p:nvPr>
        </p:nvSpPr>
        <p:spPr>
          <a:xfrm>
            <a:off x="323528" y="1124744"/>
            <a:ext cx="8572500" cy="4786325"/>
          </a:xfrm>
        </p:spPr>
        <p:txBody>
          <a:bodyPr/>
          <a:lstStyle/>
          <a:p>
            <a:pPr marL="457200" indent="-228600" algn="just">
              <a:spcBef>
                <a:spcPts val="0"/>
              </a:spcBef>
              <a:spcAft>
                <a:spcPts val="600"/>
              </a:spcAft>
            </a:pPr>
            <a:r>
              <a:rPr lang="ru-RU" b="1" dirty="0" smtClean="0">
                <a:solidFill>
                  <a:srgbClr val="990000"/>
                </a:solidFill>
                <a:latin typeface="Calibri"/>
                <a:ea typeface="Times New Roman"/>
              </a:rPr>
              <a:t> Требования </a:t>
            </a:r>
            <a:r>
              <a:rPr lang="ru-RU" b="1" dirty="0">
                <a:solidFill>
                  <a:srgbClr val="990000"/>
                </a:solidFill>
                <a:latin typeface="Calibri"/>
                <a:ea typeface="Times New Roman"/>
              </a:rPr>
              <a:t>к безопасности</a:t>
            </a:r>
            <a:endParaRPr lang="ru-RU" dirty="0">
              <a:solidFill>
                <a:srgbClr val="990000"/>
              </a:solidFill>
              <a:latin typeface="Arial CYR"/>
              <a:ea typeface="Times New Roman"/>
            </a:endParaRPr>
          </a:p>
          <a:p>
            <a:pPr marL="0" indent="0">
              <a:spcBef>
                <a:spcPts val="0"/>
              </a:spcBef>
              <a:spcAft>
                <a:spcPts val="0"/>
              </a:spcAft>
              <a:buNone/>
            </a:pPr>
            <a:r>
              <a:rPr lang="ru-RU" sz="2400" dirty="0">
                <a:latin typeface="Calibri"/>
                <a:ea typeface="Times New Roman"/>
                <a:cs typeface="Times New Roman"/>
              </a:rPr>
              <a:t>Требования к безопасности ПО задаются в виде формализованного документа – </a:t>
            </a:r>
            <a:r>
              <a:rPr lang="ru-RU" sz="2400" b="1" dirty="0">
                <a:latin typeface="Calibri"/>
                <a:ea typeface="Times New Roman"/>
                <a:cs typeface="Times New Roman"/>
              </a:rPr>
              <a:t>задания по безопасности</a:t>
            </a:r>
            <a:r>
              <a:rPr lang="ru-RU" sz="2400" dirty="0">
                <a:latin typeface="Calibri"/>
                <a:ea typeface="Times New Roman"/>
                <a:cs typeface="Times New Roman"/>
              </a:rPr>
              <a:t>. </a:t>
            </a:r>
            <a:r>
              <a:rPr lang="ru-RU" sz="2400" dirty="0" smtClean="0">
                <a:latin typeface="Calibri"/>
                <a:ea typeface="Times New Roman"/>
                <a:cs typeface="Times New Roman"/>
              </a:rPr>
              <a:t>Задание по безопасности </a:t>
            </a:r>
            <a:r>
              <a:rPr lang="ru-RU" sz="2400" dirty="0">
                <a:latin typeface="Calibri"/>
                <a:ea typeface="Times New Roman"/>
                <a:cs typeface="Times New Roman"/>
              </a:rPr>
              <a:t>должно содержать:</a:t>
            </a:r>
          </a:p>
          <a:p>
            <a:pPr lvl="0" algn="just">
              <a:spcBef>
                <a:spcPts val="0"/>
              </a:spcBef>
              <a:spcAft>
                <a:spcPts val="0"/>
              </a:spcAft>
              <a:buFont typeface="Symbol"/>
              <a:buChar char=""/>
            </a:pPr>
            <a:r>
              <a:rPr lang="ru-RU" sz="2400" dirty="0">
                <a:latin typeface="Calibri"/>
                <a:ea typeface="Times New Roman"/>
              </a:rPr>
              <a:t>Введение</a:t>
            </a:r>
            <a:endParaRPr lang="ru-RU" sz="2400" dirty="0">
              <a:latin typeface="Arial CYR"/>
              <a:ea typeface="Times New Roman"/>
            </a:endParaRPr>
          </a:p>
          <a:p>
            <a:pPr lvl="0" algn="just">
              <a:spcBef>
                <a:spcPts val="0"/>
              </a:spcBef>
              <a:spcAft>
                <a:spcPts val="0"/>
              </a:spcAft>
              <a:buFont typeface="Symbol"/>
              <a:buChar char=""/>
            </a:pPr>
            <a:r>
              <a:rPr lang="ru-RU" sz="2400" dirty="0">
                <a:latin typeface="Calibri"/>
                <a:ea typeface="Times New Roman"/>
              </a:rPr>
              <a:t>Определение проблемы безопасности</a:t>
            </a:r>
            <a:endParaRPr lang="ru-RU" sz="2400" dirty="0">
              <a:latin typeface="Arial CYR"/>
              <a:ea typeface="Times New Roman"/>
            </a:endParaRPr>
          </a:p>
          <a:p>
            <a:pPr lvl="0" algn="just">
              <a:spcBef>
                <a:spcPts val="0"/>
              </a:spcBef>
              <a:spcAft>
                <a:spcPts val="0"/>
              </a:spcAft>
              <a:buFont typeface="Symbol"/>
              <a:buChar char=""/>
            </a:pPr>
            <a:r>
              <a:rPr lang="ru-RU" sz="2400" dirty="0">
                <a:latin typeface="Calibri"/>
                <a:ea typeface="Times New Roman"/>
              </a:rPr>
              <a:t>Цели безопасности</a:t>
            </a:r>
            <a:endParaRPr lang="ru-RU" sz="2400" dirty="0">
              <a:latin typeface="Arial CYR"/>
              <a:ea typeface="Times New Roman"/>
            </a:endParaRPr>
          </a:p>
          <a:p>
            <a:pPr lvl="0" algn="just">
              <a:spcBef>
                <a:spcPts val="0"/>
              </a:spcBef>
              <a:spcAft>
                <a:spcPts val="0"/>
              </a:spcAft>
              <a:buFont typeface="Symbol"/>
              <a:buChar char=""/>
            </a:pPr>
            <a:r>
              <a:rPr lang="ru-RU" sz="2400" dirty="0">
                <a:latin typeface="Calibri"/>
                <a:ea typeface="Times New Roman"/>
              </a:rPr>
              <a:t>Требования безопасности</a:t>
            </a:r>
            <a:endParaRPr lang="ru-RU" sz="2400" dirty="0">
              <a:latin typeface="Arial CYR"/>
              <a:ea typeface="Times New Roman"/>
            </a:endParaRPr>
          </a:p>
          <a:p>
            <a:pPr lvl="1" algn="just">
              <a:spcBef>
                <a:spcPts val="0"/>
              </a:spcBef>
              <a:spcAft>
                <a:spcPts val="0"/>
              </a:spcAft>
              <a:buFont typeface="Courier New"/>
              <a:buChar char="o"/>
            </a:pPr>
            <a:r>
              <a:rPr lang="ru-RU" sz="2400" dirty="0">
                <a:latin typeface="Calibri"/>
                <a:ea typeface="Times New Roman"/>
              </a:rPr>
              <a:t>функциональные  требования</a:t>
            </a:r>
            <a:endParaRPr lang="ru-RU" sz="2400" dirty="0">
              <a:latin typeface="Arial CYR"/>
              <a:ea typeface="Times New Roman"/>
            </a:endParaRPr>
          </a:p>
          <a:p>
            <a:pPr lvl="1" algn="just">
              <a:spcBef>
                <a:spcPts val="0"/>
              </a:spcBef>
              <a:spcAft>
                <a:spcPts val="0"/>
              </a:spcAft>
              <a:buFont typeface="Courier New"/>
              <a:buChar char="o"/>
            </a:pPr>
            <a:r>
              <a:rPr lang="ru-RU" sz="2400" dirty="0">
                <a:latin typeface="Calibri"/>
                <a:ea typeface="Times New Roman"/>
              </a:rPr>
              <a:t>требования доверия</a:t>
            </a:r>
            <a:endParaRPr lang="ru-RU" sz="2400" dirty="0">
              <a:latin typeface="Arial CYR"/>
              <a:ea typeface="Times New Roman"/>
            </a:endParaRPr>
          </a:p>
          <a:p>
            <a:pPr lvl="0" algn="just">
              <a:spcBef>
                <a:spcPts val="0"/>
              </a:spcBef>
              <a:spcAft>
                <a:spcPts val="0"/>
              </a:spcAft>
              <a:buFont typeface="Symbol"/>
              <a:buChar char=""/>
            </a:pPr>
            <a:r>
              <a:rPr lang="ru-RU" sz="2400" dirty="0">
                <a:latin typeface="Calibri"/>
                <a:ea typeface="Times New Roman"/>
              </a:rPr>
              <a:t>Краткая спецификация ПО (описание ПО на уровне внешних интерфейсов</a:t>
            </a:r>
            <a:r>
              <a:rPr lang="ru-RU" sz="2400" dirty="0" smtClean="0">
                <a:latin typeface="Calibri"/>
                <a:ea typeface="Times New Roman"/>
              </a:rPr>
              <a:t>).</a:t>
            </a:r>
          </a:p>
          <a:p>
            <a:pPr lvl="0" algn="just">
              <a:spcBef>
                <a:spcPts val="0"/>
              </a:spcBef>
              <a:spcAft>
                <a:spcPts val="0"/>
              </a:spcAft>
              <a:buFont typeface="Symbol"/>
              <a:buChar char=""/>
            </a:pPr>
            <a:endParaRPr lang="ru-RU" sz="1800" dirty="0">
              <a:latin typeface="Arial CYR"/>
              <a:ea typeface="Times New Roman"/>
            </a:endParaRPr>
          </a:p>
        </p:txBody>
      </p:sp>
      <p:sp>
        <p:nvSpPr>
          <p:cNvPr id="4" name="Номер слайда 3"/>
          <p:cNvSpPr>
            <a:spLocks noGrp="1"/>
          </p:cNvSpPr>
          <p:nvPr>
            <p:ph type="sldNum" sz="quarter" idx="10"/>
          </p:nvPr>
        </p:nvSpPr>
        <p:spPr/>
        <p:txBody>
          <a:bodyPr/>
          <a:lstStyle/>
          <a:p>
            <a:pPr>
              <a:defRPr/>
            </a:pPr>
            <a:fld id="{BE9F6968-6F24-4B25-914A-0AC01A930EDC}" type="slidenum">
              <a:rPr lang="ru-RU" smtClean="0"/>
              <a:pPr>
                <a:defRPr/>
              </a:pPr>
              <a:t>5</a:t>
            </a:fld>
            <a:endParaRPr lang="ru-RU"/>
          </a:p>
        </p:txBody>
      </p:sp>
      <p:sp>
        <p:nvSpPr>
          <p:cNvPr id="5" name="Нижний колонтитул 4"/>
          <p:cNvSpPr>
            <a:spLocks noGrp="1"/>
          </p:cNvSpPr>
          <p:nvPr>
            <p:ph type="ftr" sz="quarter" idx="11"/>
          </p:nvPr>
        </p:nvSpPr>
        <p:spPr/>
        <p:txBody>
          <a:bodyPr/>
          <a:lstStyle/>
          <a:p>
            <a:pPr>
              <a:defRPr/>
            </a:pPr>
            <a:r>
              <a:rPr lang="en-US" smtClean="0"/>
              <a:t>©</a:t>
            </a:r>
            <a:r>
              <a:rPr lang="ru-RU" smtClean="0"/>
              <a:t> </a:t>
            </a:r>
            <a:r>
              <a:rPr lang="ru-RU" sz="1200" smtClean="0"/>
              <a:t>Центр безопасности информации</a:t>
            </a:r>
            <a:endParaRPr lang="en-US" sz="12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8215312" cy="785812"/>
          </a:xfrm>
        </p:spPr>
        <p:txBody>
          <a:bodyPr/>
          <a:lstStyle/>
          <a:p>
            <a:pPr>
              <a:defRPr/>
            </a:pPr>
            <a:r>
              <a:rPr lang="ru-RU" sz="2400" dirty="0" smtClean="0"/>
              <a:t>Обзор характеристик доверия к безопасности</a:t>
            </a:r>
            <a:br>
              <a:rPr lang="ru-RU" sz="2400" dirty="0" smtClean="0"/>
            </a:br>
            <a:r>
              <a:rPr lang="ru-RU" sz="1800" dirty="0" smtClean="0"/>
              <a:t>(продолжение)</a:t>
            </a:r>
            <a:endParaRPr lang="ru-RU" sz="1800" dirty="0"/>
          </a:p>
        </p:txBody>
      </p:sp>
      <p:sp>
        <p:nvSpPr>
          <p:cNvPr id="3" name="Содержимое 2"/>
          <p:cNvSpPr>
            <a:spLocks noGrp="1"/>
          </p:cNvSpPr>
          <p:nvPr>
            <p:ph idx="1"/>
          </p:nvPr>
        </p:nvSpPr>
        <p:spPr>
          <a:xfrm>
            <a:off x="323528" y="1124744"/>
            <a:ext cx="8572500" cy="5328592"/>
          </a:xfrm>
        </p:spPr>
        <p:txBody>
          <a:bodyPr/>
          <a:lstStyle/>
          <a:p>
            <a:pPr marL="457200" indent="-228600" algn="just">
              <a:spcBef>
                <a:spcPts val="0"/>
              </a:spcBef>
              <a:spcAft>
                <a:spcPts val="0"/>
              </a:spcAft>
            </a:pPr>
            <a:r>
              <a:rPr lang="ru-RU" sz="2400" b="1" dirty="0" smtClean="0">
                <a:solidFill>
                  <a:srgbClr val="990000"/>
                </a:solidFill>
                <a:latin typeface="Calibri"/>
                <a:ea typeface="Times New Roman"/>
              </a:rPr>
              <a:t> Архитектура </a:t>
            </a:r>
            <a:r>
              <a:rPr lang="ru-RU" sz="2400" b="1" dirty="0">
                <a:solidFill>
                  <a:srgbClr val="990000"/>
                </a:solidFill>
                <a:latin typeface="Calibri"/>
                <a:ea typeface="Times New Roman"/>
              </a:rPr>
              <a:t>безопасности</a:t>
            </a:r>
          </a:p>
          <a:p>
            <a:pPr marL="0" indent="0">
              <a:spcBef>
                <a:spcPts val="0"/>
              </a:spcBef>
              <a:spcAft>
                <a:spcPts val="600"/>
              </a:spcAft>
              <a:buNone/>
            </a:pPr>
            <a:r>
              <a:rPr lang="ru-RU" sz="2000" dirty="0">
                <a:latin typeface="Calibri"/>
                <a:ea typeface="Times New Roman"/>
                <a:cs typeface="Times New Roman"/>
              </a:rPr>
              <a:t>Архитектура безопасности предназначена для документирования ПО с точки зрения возможности анализа его безопасности путем изучения функций безопасности. </a:t>
            </a:r>
          </a:p>
          <a:p>
            <a:pPr marL="0" indent="0">
              <a:spcBef>
                <a:spcPts val="0"/>
              </a:spcBef>
              <a:spcAft>
                <a:spcPts val="0"/>
              </a:spcAft>
              <a:buNone/>
            </a:pPr>
            <a:r>
              <a:rPr lang="ru-RU" sz="2000" dirty="0">
                <a:latin typeface="Calibri"/>
                <a:ea typeface="Times New Roman"/>
                <a:cs typeface="Times New Roman"/>
              </a:rPr>
              <a:t>Архитектура безопасности содержит описание ПО на основе разделения его компонентов, собственной защиты функций безопасности и невозможности обхода функций безопасности</a:t>
            </a:r>
            <a:r>
              <a:rPr lang="ru-RU" sz="2000" dirty="0" smtClean="0">
                <a:latin typeface="Calibri"/>
                <a:ea typeface="Times New Roman"/>
                <a:cs typeface="Times New Roman"/>
              </a:rPr>
              <a:t>.</a:t>
            </a:r>
          </a:p>
          <a:p>
            <a:pPr marL="0" indent="0">
              <a:spcBef>
                <a:spcPts val="600"/>
              </a:spcBef>
              <a:spcAft>
                <a:spcPts val="0"/>
              </a:spcAft>
              <a:buNone/>
            </a:pPr>
            <a:r>
              <a:rPr lang="ru-RU" sz="2000" b="1" dirty="0">
                <a:latin typeface="Calibri" panose="020F0502020204030204" pitchFamily="34" charset="0"/>
              </a:rPr>
              <a:t>Базовые принципы </a:t>
            </a:r>
            <a:r>
              <a:rPr lang="ru-RU" sz="2000" b="1" dirty="0" smtClean="0">
                <a:latin typeface="Calibri" panose="020F0502020204030204" pitchFamily="34" charset="0"/>
              </a:rPr>
              <a:t>построения безопасного ПО: </a:t>
            </a:r>
          </a:p>
          <a:p>
            <a:pPr>
              <a:lnSpc>
                <a:spcPct val="115000"/>
              </a:lnSpc>
              <a:spcAft>
                <a:spcPts val="0"/>
              </a:spcAft>
              <a:buSzPct val="100000"/>
              <a:buFont typeface="Wingdings" panose="05000000000000000000" pitchFamily="2" charset="2"/>
              <a:buChar char="§"/>
            </a:pPr>
            <a:r>
              <a:rPr lang="ru-RU" sz="1800" dirty="0">
                <a:latin typeface="Calibri"/>
                <a:ea typeface="Times New Roman"/>
                <a:cs typeface="Times New Roman"/>
              </a:rPr>
              <a:t>Простота</a:t>
            </a:r>
          </a:p>
          <a:p>
            <a:pPr>
              <a:lnSpc>
                <a:spcPct val="115000"/>
              </a:lnSpc>
              <a:spcAft>
                <a:spcPts val="0"/>
              </a:spcAft>
              <a:buSzPct val="100000"/>
              <a:buFont typeface="Wingdings" panose="05000000000000000000" pitchFamily="2" charset="2"/>
              <a:buChar char="§"/>
            </a:pPr>
            <a:r>
              <a:rPr lang="ru-RU" sz="1800" dirty="0">
                <a:latin typeface="Calibri"/>
                <a:ea typeface="Times New Roman"/>
                <a:cs typeface="Times New Roman"/>
              </a:rPr>
              <a:t>Модульность</a:t>
            </a:r>
          </a:p>
          <a:p>
            <a:pPr>
              <a:lnSpc>
                <a:spcPct val="115000"/>
              </a:lnSpc>
              <a:spcAft>
                <a:spcPts val="0"/>
              </a:spcAft>
              <a:buSzPct val="100000"/>
              <a:buFont typeface="Wingdings" panose="05000000000000000000" pitchFamily="2" charset="2"/>
              <a:buChar char="§"/>
            </a:pPr>
            <a:r>
              <a:rPr lang="ru-RU" sz="1800" dirty="0">
                <a:latin typeface="Calibri"/>
                <a:ea typeface="Times New Roman"/>
                <a:cs typeface="Times New Roman"/>
              </a:rPr>
              <a:t>Иерархическое представление</a:t>
            </a:r>
          </a:p>
          <a:p>
            <a:pPr>
              <a:lnSpc>
                <a:spcPct val="115000"/>
              </a:lnSpc>
              <a:spcAft>
                <a:spcPts val="0"/>
              </a:spcAft>
              <a:buSzPct val="100000"/>
              <a:buFont typeface="Wingdings" panose="05000000000000000000" pitchFamily="2" charset="2"/>
              <a:buChar char="§"/>
            </a:pPr>
            <a:r>
              <a:rPr lang="ru-RU" sz="1800" dirty="0">
                <a:latin typeface="Calibri"/>
                <a:ea typeface="Times New Roman"/>
                <a:cs typeface="Times New Roman"/>
              </a:rPr>
              <a:t>Изоляция доменов</a:t>
            </a:r>
          </a:p>
          <a:p>
            <a:pPr>
              <a:lnSpc>
                <a:spcPct val="115000"/>
              </a:lnSpc>
              <a:spcAft>
                <a:spcPts val="0"/>
              </a:spcAft>
              <a:buSzPct val="100000"/>
              <a:buFont typeface="Wingdings" panose="05000000000000000000" pitchFamily="2" charset="2"/>
              <a:buChar char="§"/>
            </a:pPr>
            <a:r>
              <a:rPr lang="ru-RU" sz="1800" dirty="0">
                <a:latin typeface="Calibri"/>
                <a:ea typeface="Times New Roman"/>
                <a:cs typeface="Times New Roman"/>
              </a:rPr>
              <a:t>Наименьшее количество полномочий</a:t>
            </a:r>
          </a:p>
          <a:p>
            <a:pPr>
              <a:lnSpc>
                <a:spcPct val="115000"/>
              </a:lnSpc>
              <a:spcAft>
                <a:spcPts val="0"/>
              </a:spcAft>
              <a:buSzPct val="100000"/>
              <a:buFont typeface="Wingdings" panose="05000000000000000000" pitchFamily="2" charset="2"/>
              <a:buChar char="§"/>
            </a:pPr>
            <a:r>
              <a:rPr lang="ru-RU" sz="1800" dirty="0">
                <a:latin typeface="Calibri"/>
                <a:ea typeface="Times New Roman"/>
                <a:cs typeface="Times New Roman"/>
              </a:rPr>
              <a:t>Наименьшее количество функциональности</a:t>
            </a:r>
          </a:p>
          <a:p>
            <a:pPr>
              <a:lnSpc>
                <a:spcPct val="115000"/>
              </a:lnSpc>
              <a:spcAft>
                <a:spcPts val="0"/>
              </a:spcAft>
              <a:buSzPct val="100000"/>
              <a:buFont typeface="Wingdings" panose="05000000000000000000" pitchFamily="2" charset="2"/>
              <a:buChar char="§"/>
            </a:pPr>
            <a:r>
              <a:rPr lang="ru-RU" sz="1800" dirty="0">
                <a:latin typeface="Calibri"/>
                <a:ea typeface="Times New Roman"/>
                <a:cs typeface="Times New Roman"/>
              </a:rPr>
              <a:t>Изоляция/инкапсуляция ресурсов</a:t>
            </a:r>
            <a:endParaRPr lang="ru-RU" sz="1800" b="1" dirty="0">
              <a:latin typeface="Calibri"/>
              <a:ea typeface="Calibri"/>
              <a:cs typeface="Times New Roman"/>
            </a:endParaRPr>
          </a:p>
          <a:p>
            <a:pPr marL="0" indent="0">
              <a:spcBef>
                <a:spcPts val="0"/>
              </a:spcBef>
              <a:spcAft>
                <a:spcPts val="0"/>
              </a:spcAft>
              <a:buNone/>
            </a:pPr>
            <a:endParaRPr lang="ru-RU" sz="1800" dirty="0"/>
          </a:p>
        </p:txBody>
      </p:sp>
      <p:sp>
        <p:nvSpPr>
          <p:cNvPr id="4" name="Номер слайда 3"/>
          <p:cNvSpPr>
            <a:spLocks noGrp="1"/>
          </p:cNvSpPr>
          <p:nvPr>
            <p:ph type="sldNum" sz="quarter" idx="10"/>
          </p:nvPr>
        </p:nvSpPr>
        <p:spPr/>
        <p:txBody>
          <a:bodyPr/>
          <a:lstStyle/>
          <a:p>
            <a:pPr>
              <a:defRPr/>
            </a:pPr>
            <a:fld id="{BE9F6968-6F24-4B25-914A-0AC01A930EDC}" type="slidenum">
              <a:rPr lang="ru-RU" smtClean="0">
                <a:solidFill>
                  <a:srgbClr val="000000"/>
                </a:solidFill>
              </a:rPr>
              <a:pPr>
                <a:defRPr/>
              </a:pPr>
              <a:t>6</a:t>
            </a:fld>
            <a:endParaRPr lang="ru-RU">
              <a:solidFill>
                <a:srgbClr val="000000"/>
              </a:solidFill>
            </a:endParaRPr>
          </a:p>
        </p:txBody>
      </p:sp>
      <p:sp>
        <p:nvSpPr>
          <p:cNvPr id="5" name="Нижний колонтитул 4"/>
          <p:cNvSpPr>
            <a:spLocks noGrp="1"/>
          </p:cNvSpPr>
          <p:nvPr>
            <p:ph type="ftr" sz="quarter" idx="11"/>
          </p:nvPr>
        </p:nvSpPr>
        <p:spPr/>
        <p:txBody>
          <a:bodyPr/>
          <a:lstStyle/>
          <a:p>
            <a:pPr>
              <a:defRPr/>
            </a:pPr>
            <a:r>
              <a:rPr lang="en-US" smtClean="0">
                <a:solidFill>
                  <a:srgbClr val="000000"/>
                </a:solidFill>
              </a:rPr>
              <a:t>©</a:t>
            </a:r>
            <a:r>
              <a:rPr lang="ru-RU" smtClean="0">
                <a:solidFill>
                  <a:srgbClr val="000000"/>
                </a:solidFill>
              </a:rPr>
              <a:t> </a:t>
            </a:r>
            <a:r>
              <a:rPr lang="ru-RU" sz="1200" smtClean="0">
                <a:solidFill>
                  <a:srgbClr val="000000"/>
                </a:solidFill>
              </a:rPr>
              <a:t>Центр безопасности информации</a:t>
            </a:r>
            <a:endParaRPr lang="en-US" sz="1200">
              <a:solidFill>
                <a:srgbClr val="000000"/>
              </a:solidFill>
            </a:endParaRPr>
          </a:p>
        </p:txBody>
      </p:sp>
    </p:spTree>
    <p:extLst>
      <p:ext uri="{BB962C8B-B14F-4D97-AF65-F5344CB8AC3E}">
        <p14:creationId xmlns:p14="http://schemas.microsoft.com/office/powerpoint/2010/main" val="11427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8215312" cy="785812"/>
          </a:xfrm>
        </p:spPr>
        <p:txBody>
          <a:bodyPr/>
          <a:lstStyle/>
          <a:p>
            <a:pPr>
              <a:defRPr/>
            </a:pPr>
            <a:r>
              <a:rPr lang="ru-RU" sz="2400" dirty="0">
                <a:solidFill>
                  <a:srgbClr val="003366"/>
                </a:solidFill>
              </a:rPr>
              <a:t>Обзор характеристик доверия к безопасности</a:t>
            </a:r>
            <a:br>
              <a:rPr lang="ru-RU" sz="2400" dirty="0">
                <a:solidFill>
                  <a:srgbClr val="003366"/>
                </a:solidFill>
              </a:rPr>
            </a:br>
            <a:r>
              <a:rPr lang="ru-RU" sz="1800" dirty="0">
                <a:solidFill>
                  <a:srgbClr val="003366"/>
                </a:solidFill>
              </a:rPr>
              <a:t>(продолжение)</a:t>
            </a:r>
            <a:endParaRPr lang="ru-RU" sz="2400" dirty="0"/>
          </a:p>
        </p:txBody>
      </p:sp>
      <p:sp>
        <p:nvSpPr>
          <p:cNvPr id="3" name="Содержимое 2"/>
          <p:cNvSpPr>
            <a:spLocks noGrp="1"/>
          </p:cNvSpPr>
          <p:nvPr>
            <p:ph idx="1"/>
          </p:nvPr>
        </p:nvSpPr>
        <p:spPr>
          <a:xfrm>
            <a:off x="323528" y="1124744"/>
            <a:ext cx="8572500" cy="5472608"/>
          </a:xfrm>
        </p:spPr>
        <p:txBody>
          <a:bodyPr/>
          <a:lstStyle/>
          <a:p>
            <a:pPr marL="457200" indent="-228600" algn="just">
              <a:spcBef>
                <a:spcPts val="0"/>
              </a:spcBef>
              <a:spcAft>
                <a:spcPts val="0"/>
              </a:spcAft>
            </a:pPr>
            <a:r>
              <a:rPr lang="ru-RU" sz="2400" b="1" dirty="0">
                <a:solidFill>
                  <a:srgbClr val="990000"/>
                </a:solidFill>
                <a:latin typeface="Calibri"/>
                <a:ea typeface="Times New Roman"/>
              </a:rPr>
              <a:t> Среда разработки</a:t>
            </a:r>
            <a:endParaRPr lang="ru-RU" sz="2400" dirty="0">
              <a:solidFill>
                <a:srgbClr val="990000"/>
              </a:solidFill>
              <a:latin typeface="Arial CYR"/>
              <a:ea typeface="Times New Roman"/>
            </a:endParaRPr>
          </a:p>
          <a:p>
            <a:pPr marL="0" indent="0">
              <a:spcBef>
                <a:spcPts val="0"/>
              </a:spcBef>
              <a:spcAft>
                <a:spcPts val="0"/>
              </a:spcAft>
              <a:buNone/>
            </a:pPr>
            <a:r>
              <a:rPr lang="ru-RU" sz="2000" dirty="0">
                <a:latin typeface="Calibri"/>
                <a:ea typeface="Times New Roman"/>
                <a:cs typeface="Times New Roman"/>
              </a:rPr>
              <a:t>Данная характеристика связана с мерами по устранению или ослаблению угроз, существующих в месте разработки. Безопасность среды разработки определяется физическими, процедурными, организационными и другими мерами безопасности, которые могут применяться в среде разработки для защиты ПО и его частей. К ним относится и физическая защита места разработки и любые процедуры, связанные с </a:t>
            </a:r>
            <a:r>
              <a:rPr lang="ru-RU" sz="2000" dirty="0" smtClean="0">
                <a:latin typeface="Calibri"/>
                <a:ea typeface="Times New Roman"/>
                <a:cs typeface="Times New Roman"/>
              </a:rPr>
              <a:t>подбором </a:t>
            </a:r>
            <a:r>
              <a:rPr lang="ru-RU" sz="2000" dirty="0">
                <a:latin typeface="Calibri"/>
                <a:ea typeface="Times New Roman"/>
                <a:cs typeface="Times New Roman"/>
              </a:rPr>
              <a:t>персонала, занимающегося разработкой</a:t>
            </a:r>
            <a:r>
              <a:rPr lang="ru-RU" sz="2000" dirty="0" smtClean="0">
                <a:latin typeface="Calibri"/>
                <a:ea typeface="Times New Roman"/>
                <a:cs typeface="Times New Roman"/>
              </a:rPr>
              <a:t>.</a:t>
            </a:r>
          </a:p>
          <a:p>
            <a:pPr marL="457200" lvl="0" indent="-228600" algn="just">
              <a:spcBef>
                <a:spcPts val="0"/>
              </a:spcBef>
              <a:spcAft>
                <a:spcPts val="0"/>
              </a:spcAft>
              <a:buClr>
                <a:srgbClr val="9A0000"/>
              </a:buClr>
            </a:pPr>
            <a:r>
              <a:rPr lang="ru-RU" sz="2400" b="1" dirty="0">
                <a:solidFill>
                  <a:srgbClr val="990000"/>
                </a:solidFill>
                <a:latin typeface="Calibri"/>
                <a:ea typeface="Times New Roman"/>
              </a:rPr>
              <a:t> Жизненный цикл ПО</a:t>
            </a:r>
            <a:endParaRPr lang="ru-RU" sz="2400" dirty="0">
              <a:solidFill>
                <a:srgbClr val="990000"/>
              </a:solidFill>
              <a:latin typeface="Arial CYR"/>
              <a:ea typeface="Times New Roman"/>
            </a:endParaRPr>
          </a:p>
          <a:p>
            <a:pPr marL="0" indent="0">
              <a:spcBef>
                <a:spcPts val="0"/>
              </a:spcBef>
              <a:spcAft>
                <a:spcPts val="0"/>
              </a:spcAft>
              <a:buNone/>
            </a:pPr>
            <a:r>
              <a:rPr lang="ru-RU" sz="2000" dirty="0">
                <a:latin typeface="Calibri"/>
                <a:ea typeface="Times New Roman"/>
                <a:cs typeface="Times New Roman"/>
              </a:rPr>
              <a:t>Поддержка жизненного цикла является аспектом установления </a:t>
            </a:r>
            <a:r>
              <a:rPr lang="ru-RU" sz="2000" dirty="0" smtClean="0">
                <a:latin typeface="Calibri"/>
                <a:ea typeface="Times New Roman"/>
                <a:cs typeface="Times New Roman"/>
              </a:rPr>
              <a:t>в организации порядка </a:t>
            </a:r>
            <a:r>
              <a:rPr lang="ru-RU" sz="2000" dirty="0">
                <a:latin typeface="Calibri"/>
                <a:ea typeface="Times New Roman"/>
                <a:cs typeface="Times New Roman"/>
              </a:rPr>
              <a:t>и управления в процессе совершенствования </a:t>
            </a:r>
            <a:r>
              <a:rPr lang="ru-RU" sz="2000" dirty="0" smtClean="0">
                <a:latin typeface="Calibri"/>
                <a:ea typeface="Times New Roman"/>
                <a:cs typeface="Times New Roman"/>
              </a:rPr>
              <a:t>ПО </a:t>
            </a:r>
            <a:r>
              <a:rPr lang="ru-RU" sz="2000" dirty="0">
                <a:latin typeface="Calibri"/>
                <a:ea typeface="Times New Roman"/>
                <a:cs typeface="Times New Roman"/>
              </a:rPr>
              <a:t>во время его разработки и сопровождения. Уверенность в соответствии </a:t>
            </a:r>
            <a:r>
              <a:rPr lang="ru-RU" sz="2000" dirty="0" smtClean="0">
                <a:latin typeface="Calibri"/>
                <a:ea typeface="Times New Roman"/>
                <a:cs typeface="Times New Roman"/>
              </a:rPr>
              <a:t>ПО </a:t>
            </a:r>
            <a:r>
              <a:rPr lang="ru-RU" sz="2000" dirty="0">
                <a:latin typeface="Calibri"/>
                <a:ea typeface="Times New Roman"/>
                <a:cs typeface="Times New Roman"/>
              </a:rPr>
              <a:t>требованиям безопасности </a:t>
            </a:r>
            <a:r>
              <a:rPr lang="ru-RU" sz="2000" dirty="0" smtClean="0">
                <a:latin typeface="Calibri"/>
                <a:ea typeface="Times New Roman"/>
                <a:cs typeface="Times New Roman"/>
              </a:rPr>
              <a:t>будет </a:t>
            </a:r>
            <a:r>
              <a:rPr lang="ru-RU" sz="2000" dirty="0">
                <a:latin typeface="Calibri"/>
                <a:ea typeface="Times New Roman"/>
                <a:cs typeface="Times New Roman"/>
              </a:rPr>
              <a:t>больше, если анализ безопасности и формирование свидетельств выполняются на регулярной основе как неотъемлемая часть деятельности по разработке и сопровождению. Поэтому важно, чтобы модель разработки и сопровождения ПО была установлена как можно раньше в жизненном цикле ПО.</a:t>
            </a:r>
            <a:endParaRPr lang="ru-RU" sz="2000" dirty="0">
              <a:latin typeface="Arial CYR"/>
              <a:ea typeface="Times New Roman"/>
            </a:endParaRPr>
          </a:p>
        </p:txBody>
      </p:sp>
      <p:sp>
        <p:nvSpPr>
          <p:cNvPr id="4" name="Номер слайда 3"/>
          <p:cNvSpPr>
            <a:spLocks noGrp="1"/>
          </p:cNvSpPr>
          <p:nvPr>
            <p:ph type="sldNum" sz="quarter" idx="10"/>
          </p:nvPr>
        </p:nvSpPr>
        <p:spPr/>
        <p:txBody>
          <a:bodyPr/>
          <a:lstStyle/>
          <a:p>
            <a:pPr>
              <a:defRPr/>
            </a:pPr>
            <a:fld id="{BE9F6968-6F24-4B25-914A-0AC01A930EDC}" type="slidenum">
              <a:rPr lang="ru-RU" smtClean="0">
                <a:solidFill>
                  <a:srgbClr val="000000"/>
                </a:solidFill>
              </a:rPr>
              <a:pPr>
                <a:defRPr/>
              </a:pPr>
              <a:t>7</a:t>
            </a:fld>
            <a:endParaRPr lang="ru-RU">
              <a:solidFill>
                <a:srgbClr val="000000"/>
              </a:solidFill>
            </a:endParaRPr>
          </a:p>
        </p:txBody>
      </p:sp>
      <p:sp>
        <p:nvSpPr>
          <p:cNvPr id="5" name="Нижний колонтитул 4"/>
          <p:cNvSpPr>
            <a:spLocks noGrp="1"/>
          </p:cNvSpPr>
          <p:nvPr>
            <p:ph type="ftr" sz="quarter" idx="11"/>
          </p:nvPr>
        </p:nvSpPr>
        <p:spPr/>
        <p:txBody>
          <a:bodyPr/>
          <a:lstStyle/>
          <a:p>
            <a:pPr>
              <a:defRPr/>
            </a:pPr>
            <a:r>
              <a:rPr lang="en-US" smtClean="0">
                <a:solidFill>
                  <a:srgbClr val="000000"/>
                </a:solidFill>
              </a:rPr>
              <a:t>©</a:t>
            </a:r>
            <a:r>
              <a:rPr lang="ru-RU" smtClean="0">
                <a:solidFill>
                  <a:srgbClr val="000000"/>
                </a:solidFill>
              </a:rPr>
              <a:t> </a:t>
            </a:r>
            <a:r>
              <a:rPr lang="ru-RU" sz="1200" smtClean="0">
                <a:solidFill>
                  <a:srgbClr val="000000"/>
                </a:solidFill>
              </a:rPr>
              <a:t>Центр безопасности информации</a:t>
            </a:r>
            <a:endParaRPr lang="en-US" sz="1200">
              <a:solidFill>
                <a:srgbClr val="000000"/>
              </a:solidFill>
            </a:endParaRPr>
          </a:p>
        </p:txBody>
      </p:sp>
    </p:spTree>
    <p:extLst>
      <p:ext uri="{BB962C8B-B14F-4D97-AF65-F5344CB8AC3E}">
        <p14:creationId xmlns:p14="http://schemas.microsoft.com/office/powerpoint/2010/main" val="10326083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8215312" cy="785812"/>
          </a:xfrm>
        </p:spPr>
        <p:txBody>
          <a:bodyPr/>
          <a:lstStyle/>
          <a:p>
            <a:pPr>
              <a:defRPr/>
            </a:pPr>
            <a:r>
              <a:rPr lang="ru-RU" sz="2400" dirty="0" smtClean="0"/>
              <a:t>Обзор характеристик доверия к безопасности</a:t>
            </a:r>
            <a:br>
              <a:rPr lang="ru-RU" sz="2400" dirty="0" smtClean="0"/>
            </a:br>
            <a:r>
              <a:rPr lang="ru-RU" sz="1800" dirty="0" smtClean="0"/>
              <a:t>(продолжение)</a:t>
            </a:r>
            <a:endParaRPr lang="ru-RU" sz="1800" dirty="0"/>
          </a:p>
        </p:txBody>
      </p:sp>
      <p:sp>
        <p:nvSpPr>
          <p:cNvPr id="3" name="Содержимое 2"/>
          <p:cNvSpPr>
            <a:spLocks noGrp="1"/>
          </p:cNvSpPr>
          <p:nvPr>
            <p:ph idx="1"/>
          </p:nvPr>
        </p:nvSpPr>
        <p:spPr>
          <a:xfrm>
            <a:off x="323528" y="1196752"/>
            <a:ext cx="8572500" cy="5256584"/>
          </a:xfrm>
        </p:spPr>
        <p:txBody>
          <a:bodyPr/>
          <a:lstStyle/>
          <a:p>
            <a:pPr marL="457200" indent="-228600" algn="just">
              <a:spcBef>
                <a:spcPts val="0"/>
              </a:spcBef>
              <a:spcAft>
                <a:spcPts val="600"/>
              </a:spcAft>
            </a:pPr>
            <a:r>
              <a:rPr lang="ru-RU" sz="2800" b="1" dirty="0">
                <a:solidFill>
                  <a:srgbClr val="990000"/>
                </a:solidFill>
                <a:latin typeface="Calibri"/>
                <a:ea typeface="Times New Roman"/>
              </a:rPr>
              <a:t> Управление конфигурацией</a:t>
            </a:r>
            <a:endParaRPr lang="ru-RU" sz="2800" b="1" dirty="0">
              <a:solidFill>
                <a:srgbClr val="990000"/>
              </a:solidFill>
              <a:latin typeface="Calibri"/>
              <a:ea typeface="Times New Roman"/>
            </a:endParaRPr>
          </a:p>
          <a:p>
            <a:pPr marL="0" indent="0">
              <a:spcBef>
                <a:spcPts val="0"/>
              </a:spcBef>
              <a:spcAft>
                <a:spcPts val="600"/>
              </a:spcAft>
              <a:buNone/>
            </a:pPr>
            <a:r>
              <a:rPr lang="ru-RU" sz="2200" dirty="0">
                <a:latin typeface="Calibri"/>
                <a:ea typeface="Times New Roman"/>
                <a:cs typeface="Times New Roman"/>
              </a:rPr>
              <a:t>Управление конфигурацией </a:t>
            </a:r>
            <a:r>
              <a:rPr lang="ru-RU" sz="2200" dirty="0" smtClean="0">
                <a:latin typeface="Calibri"/>
                <a:ea typeface="Times New Roman"/>
                <a:cs typeface="Times New Roman"/>
              </a:rPr>
              <a:t>применяется </a:t>
            </a:r>
            <a:r>
              <a:rPr lang="ru-RU" sz="2200" dirty="0">
                <a:latin typeface="Calibri"/>
                <a:ea typeface="Times New Roman"/>
                <a:cs typeface="Times New Roman"/>
              </a:rPr>
              <a:t>с целью снижения вероятности появления несанкционированных изменений элементов ПО. Системы управления конфигурацией предназначены чтобы удостовериться в целостности частей ПО путем отслеживания любых изменений, а также обеспечения </a:t>
            </a:r>
            <a:r>
              <a:rPr lang="ru-RU" sz="2200" dirty="0" err="1">
                <a:latin typeface="Calibri"/>
                <a:ea typeface="Times New Roman"/>
                <a:cs typeface="Times New Roman"/>
              </a:rPr>
              <a:t>санкционированности</a:t>
            </a:r>
            <a:r>
              <a:rPr lang="ru-RU" sz="2200" dirty="0">
                <a:latin typeface="Calibri"/>
                <a:ea typeface="Times New Roman"/>
                <a:cs typeface="Times New Roman"/>
              </a:rPr>
              <a:t> всех изменений.</a:t>
            </a:r>
          </a:p>
          <a:p>
            <a:pPr marL="0" indent="0">
              <a:spcBef>
                <a:spcPts val="0"/>
              </a:spcBef>
              <a:spcAft>
                <a:spcPts val="600"/>
              </a:spcAft>
              <a:buNone/>
            </a:pPr>
            <a:r>
              <a:rPr lang="ru-RU" sz="2200" dirty="0">
                <a:latin typeface="Calibri"/>
                <a:ea typeface="Times New Roman"/>
                <a:cs typeface="Times New Roman"/>
              </a:rPr>
              <a:t>Управление конфигурацией устанавливает это посредством предъявления в организации </a:t>
            </a:r>
            <a:r>
              <a:rPr lang="ru-RU" sz="2200" dirty="0" smtClean="0">
                <a:latin typeface="Calibri"/>
                <a:ea typeface="Times New Roman"/>
                <a:cs typeface="Times New Roman"/>
              </a:rPr>
              <a:t>требований </a:t>
            </a:r>
            <a:r>
              <a:rPr lang="ru-RU" sz="2200" dirty="0">
                <a:latin typeface="Calibri"/>
                <a:ea typeface="Times New Roman"/>
                <a:cs typeface="Times New Roman"/>
              </a:rPr>
              <a:t>к порядку и управлению </a:t>
            </a:r>
            <a:r>
              <a:rPr lang="ru-RU" sz="2200" dirty="0" smtClean="0">
                <a:latin typeface="Calibri"/>
                <a:ea typeface="Times New Roman"/>
                <a:cs typeface="Times New Roman"/>
              </a:rPr>
              <a:t>процессами </a:t>
            </a:r>
            <a:r>
              <a:rPr lang="ru-RU" sz="2200" dirty="0">
                <a:latin typeface="Calibri"/>
                <a:ea typeface="Times New Roman"/>
                <a:cs typeface="Times New Roman"/>
              </a:rPr>
              <a:t>усовершенствования и модификации ПО и связанной с ним документации. Система управления конфигурацией должна обеспечить целостность ПО от ранних этапов проектирования и до всех последующих операций по сопровождению ПО.</a:t>
            </a:r>
          </a:p>
          <a:p>
            <a:pPr marL="0" indent="0">
              <a:spcBef>
                <a:spcPts val="0"/>
              </a:spcBef>
              <a:spcAft>
                <a:spcPts val="0"/>
              </a:spcAft>
              <a:buNone/>
            </a:pPr>
            <a:endParaRPr lang="ru-RU" sz="1800" dirty="0"/>
          </a:p>
        </p:txBody>
      </p:sp>
      <p:sp>
        <p:nvSpPr>
          <p:cNvPr id="4" name="Номер слайда 3"/>
          <p:cNvSpPr>
            <a:spLocks noGrp="1"/>
          </p:cNvSpPr>
          <p:nvPr>
            <p:ph type="sldNum" sz="quarter" idx="10"/>
          </p:nvPr>
        </p:nvSpPr>
        <p:spPr/>
        <p:txBody>
          <a:bodyPr/>
          <a:lstStyle/>
          <a:p>
            <a:pPr>
              <a:defRPr/>
            </a:pPr>
            <a:fld id="{BE9F6968-6F24-4B25-914A-0AC01A930EDC}" type="slidenum">
              <a:rPr lang="ru-RU" smtClean="0">
                <a:solidFill>
                  <a:srgbClr val="000000"/>
                </a:solidFill>
              </a:rPr>
              <a:pPr>
                <a:defRPr/>
              </a:pPr>
              <a:t>8</a:t>
            </a:fld>
            <a:endParaRPr lang="ru-RU">
              <a:solidFill>
                <a:srgbClr val="000000"/>
              </a:solidFill>
            </a:endParaRPr>
          </a:p>
        </p:txBody>
      </p:sp>
      <p:sp>
        <p:nvSpPr>
          <p:cNvPr id="5" name="Нижний колонтитул 4"/>
          <p:cNvSpPr>
            <a:spLocks noGrp="1"/>
          </p:cNvSpPr>
          <p:nvPr>
            <p:ph type="ftr" sz="quarter" idx="11"/>
          </p:nvPr>
        </p:nvSpPr>
        <p:spPr/>
        <p:txBody>
          <a:bodyPr/>
          <a:lstStyle/>
          <a:p>
            <a:pPr>
              <a:defRPr/>
            </a:pPr>
            <a:r>
              <a:rPr lang="en-US" smtClean="0">
                <a:solidFill>
                  <a:srgbClr val="000000"/>
                </a:solidFill>
              </a:rPr>
              <a:t>©</a:t>
            </a:r>
            <a:r>
              <a:rPr lang="ru-RU" smtClean="0">
                <a:solidFill>
                  <a:srgbClr val="000000"/>
                </a:solidFill>
              </a:rPr>
              <a:t> </a:t>
            </a:r>
            <a:r>
              <a:rPr lang="ru-RU" sz="1200" smtClean="0">
                <a:solidFill>
                  <a:srgbClr val="000000"/>
                </a:solidFill>
              </a:rPr>
              <a:t>Центр безопасности информации</a:t>
            </a:r>
            <a:endParaRPr lang="en-US" sz="1200">
              <a:solidFill>
                <a:srgbClr val="000000"/>
              </a:solidFill>
            </a:endParaRPr>
          </a:p>
        </p:txBody>
      </p:sp>
    </p:spTree>
    <p:extLst>
      <p:ext uri="{BB962C8B-B14F-4D97-AF65-F5344CB8AC3E}">
        <p14:creationId xmlns:p14="http://schemas.microsoft.com/office/powerpoint/2010/main" val="5617593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214313"/>
            <a:ext cx="8215312" cy="785812"/>
          </a:xfrm>
        </p:spPr>
        <p:txBody>
          <a:bodyPr/>
          <a:lstStyle/>
          <a:p>
            <a:pPr>
              <a:defRPr/>
            </a:pPr>
            <a:r>
              <a:rPr lang="ru-RU" sz="2400" dirty="0" smtClean="0"/>
              <a:t>Обзор характеристик доверия к безопасности</a:t>
            </a:r>
            <a:br>
              <a:rPr lang="ru-RU" sz="2400" dirty="0" smtClean="0"/>
            </a:br>
            <a:r>
              <a:rPr lang="ru-RU" sz="1800" dirty="0" smtClean="0"/>
              <a:t>(продолжение)</a:t>
            </a:r>
            <a:endParaRPr lang="ru-RU" sz="1800" dirty="0"/>
          </a:p>
        </p:txBody>
      </p:sp>
      <p:sp>
        <p:nvSpPr>
          <p:cNvPr id="3" name="Содержимое 2"/>
          <p:cNvSpPr>
            <a:spLocks noGrp="1"/>
          </p:cNvSpPr>
          <p:nvPr>
            <p:ph idx="1"/>
          </p:nvPr>
        </p:nvSpPr>
        <p:spPr>
          <a:xfrm>
            <a:off x="323528" y="1196752"/>
            <a:ext cx="8572500" cy="5256584"/>
          </a:xfrm>
        </p:spPr>
        <p:txBody>
          <a:bodyPr/>
          <a:lstStyle/>
          <a:p>
            <a:pPr marL="457200" indent="-228600" algn="just">
              <a:spcBef>
                <a:spcPts val="0"/>
              </a:spcBef>
              <a:spcAft>
                <a:spcPts val="600"/>
              </a:spcAft>
            </a:pPr>
            <a:r>
              <a:rPr lang="ru-RU" sz="2800" b="1" dirty="0">
                <a:solidFill>
                  <a:srgbClr val="990000"/>
                </a:solidFill>
                <a:latin typeface="Calibri"/>
                <a:ea typeface="Times New Roman"/>
              </a:rPr>
              <a:t> Инструментальные средства разработки</a:t>
            </a:r>
            <a:endParaRPr lang="ru-RU" sz="2800" b="1" dirty="0">
              <a:solidFill>
                <a:srgbClr val="990000"/>
              </a:solidFill>
              <a:latin typeface="Calibri"/>
              <a:ea typeface="Times New Roman"/>
            </a:endParaRPr>
          </a:p>
          <a:p>
            <a:pPr marL="0" indent="0">
              <a:spcBef>
                <a:spcPts val="0"/>
              </a:spcBef>
              <a:spcAft>
                <a:spcPts val="600"/>
              </a:spcAft>
              <a:buNone/>
            </a:pPr>
            <a:r>
              <a:rPr lang="ru-RU" sz="2200" dirty="0">
                <a:latin typeface="Calibri"/>
                <a:ea typeface="Times New Roman"/>
                <a:cs typeface="Times New Roman"/>
              </a:rPr>
              <a:t>Эта характеристика связана с выбором инструментальных средств, используемых для разработки, анализа и реализации ПО. </a:t>
            </a:r>
            <a:r>
              <a:rPr lang="ru-RU" sz="2200" dirty="0" smtClean="0">
                <a:latin typeface="Calibri"/>
                <a:ea typeface="Times New Roman"/>
                <a:cs typeface="Times New Roman"/>
              </a:rPr>
              <a:t>Для </a:t>
            </a:r>
            <a:r>
              <a:rPr lang="ru-RU" sz="2200" dirty="0">
                <a:latin typeface="Calibri"/>
                <a:ea typeface="Times New Roman"/>
                <a:cs typeface="Times New Roman"/>
              </a:rPr>
              <a:t>разработки </a:t>
            </a:r>
            <a:r>
              <a:rPr lang="ru-RU" sz="2200" dirty="0" smtClean="0">
                <a:latin typeface="Calibri"/>
                <a:ea typeface="Times New Roman"/>
                <a:cs typeface="Times New Roman"/>
              </a:rPr>
              <a:t>ПО не должны использоваться </a:t>
            </a:r>
            <a:r>
              <a:rPr lang="ru-RU" sz="2200" dirty="0">
                <a:latin typeface="Calibri"/>
                <a:ea typeface="Times New Roman"/>
                <a:cs typeface="Times New Roman"/>
              </a:rPr>
              <a:t>плохо </a:t>
            </a:r>
            <a:r>
              <a:rPr lang="ru-RU" sz="2200" dirty="0" smtClean="0">
                <a:latin typeface="Calibri"/>
                <a:ea typeface="Times New Roman"/>
                <a:cs typeface="Times New Roman"/>
              </a:rPr>
              <a:t>определенные, несогласованные </a:t>
            </a:r>
            <a:r>
              <a:rPr lang="ru-RU" sz="2200" dirty="0">
                <a:latin typeface="Calibri"/>
                <a:ea typeface="Times New Roman"/>
                <a:cs typeface="Times New Roman"/>
              </a:rPr>
              <a:t>или </a:t>
            </a:r>
            <a:r>
              <a:rPr lang="ru-RU" sz="2200" dirty="0" smtClean="0">
                <a:latin typeface="Calibri"/>
                <a:ea typeface="Times New Roman"/>
                <a:cs typeface="Times New Roman"/>
              </a:rPr>
              <a:t>непроверенные инструментальные средства. </a:t>
            </a:r>
            <a:r>
              <a:rPr lang="ru-RU" sz="2200" dirty="0">
                <a:latin typeface="Calibri"/>
                <a:ea typeface="Times New Roman"/>
                <a:cs typeface="Times New Roman"/>
              </a:rPr>
              <a:t>Это относится к языкам программирования, документации, стандартам реализации и некоторым другим частям ПО, например вспомогательным динамическим библиотекам.</a:t>
            </a:r>
          </a:p>
          <a:p>
            <a:pPr marL="0" indent="0">
              <a:spcBef>
                <a:spcPts val="0"/>
              </a:spcBef>
              <a:spcAft>
                <a:spcPts val="600"/>
              </a:spcAft>
              <a:buNone/>
            </a:pPr>
            <a:r>
              <a:rPr lang="ru-RU" sz="2200" dirty="0">
                <a:latin typeface="Calibri"/>
                <a:ea typeface="Times New Roman"/>
                <a:cs typeface="Times New Roman"/>
              </a:rPr>
              <a:t>Полностью определенными называют инструментальные средства, которые полно и четко описаны. Например, принято считать полностью определенными языки программирования и системы автоматизации проектирования, которые основаны на стандартах, изданных органами по стандартизации.</a:t>
            </a:r>
          </a:p>
          <a:p>
            <a:pPr marL="0" indent="0">
              <a:spcBef>
                <a:spcPts val="0"/>
              </a:spcBef>
              <a:spcAft>
                <a:spcPts val="0"/>
              </a:spcAft>
              <a:buNone/>
            </a:pPr>
            <a:endParaRPr lang="ru-RU" sz="1800" dirty="0"/>
          </a:p>
        </p:txBody>
      </p:sp>
      <p:sp>
        <p:nvSpPr>
          <p:cNvPr id="4" name="Номер слайда 3"/>
          <p:cNvSpPr>
            <a:spLocks noGrp="1"/>
          </p:cNvSpPr>
          <p:nvPr>
            <p:ph type="sldNum" sz="quarter" idx="10"/>
          </p:nvPr>
        </p:nvSpPr>
        <p:spPr/>
        <p:txBody>
          <a:bodyPr/>
          <a:lstStyle/>
          <a:p>
            <a:pPr>
              <a:defRPr/>
            </a:pPr>
            <a:fld id="{BE9F6968-6F24-4B25-914A-0AC01A930EDC}" type="slidenum">
              <a:rPr lang="ru-RU" smtClean="0">
                <a:solidFill>
                  <a:srgbClr val="000000"/>
                </a:solidFill>
              </a:rPr>
              <a:pPr>
                <a:defRPr/>
              </a:pPr>
              <a:t>9</a:t>
            </a:fld>
            <a:endParaRPr lang="ru-RU">
              <a:solidFill>
                <a:srgbClr val="000000"/>
              </a:solidFill>
            </a:endParaRPr>
          </a:p>
        </p:txBody>
      </p:sp>
      <p:sp>
        <p:nvSpPr>
          <p:cNvPr id="5" name="Нижний колонтитул 4"/>
          <p:cNvSpPr>
            <a:spLocks noGrp="1"/>
          </p:cNvSpPr>
          <p:nvPr>
            <p:ph type="ftr" sz="quarter" idx="11"/>
          </p:nvPr>
        </p:nvSpPr>
        <p:spPr/>
        <p:txBody>
          <a:bodyPr/>
          <a:lstStyle/>
          <a:p>
            <a:pPr>
              <a:defRPr/>
            </a:pPr>
            <a:r>
              <a:rPr lang="en-US" smtClean="0">
                <a:solidFill>
                  <a:srgbClr val="000000"/>
                </a:solidFill>
              </a:rPr>
              <a:t>©</a:t>
            </a:r>
            <a:r>
              <a:rPr lang="ru-RU" smtClean="0">
                <a:solidFill>
                  <a:srgbClr val="000000"/>
                </a:solidFill>
              </a:rPr>
              <a:t> </a:t>
            </a:r>
            <a:r>
              <a:rPr lang="ru-RU" sz="1200" smtClean="0">
                <a:solidFill>
                  <a:srgbClr val="000000"/>
                </a:solidFill>
              </a:rPr>
              <a:t>Центр безопасности информации</a:t>
            </a:r>
            <a:endParaRPr lang="en-US" sz="1200">
              <a:solidFill>
                <a:srgbClr val="000000"/>
              </a:solidFill>
            </a:endParaRPr>
          </a:p>
        </p:txBody>
      </p:sp>
    </p:spTree>
    <p:extLst>
      <p:ext uri="{BB962C8B-B14F-4D97-AF65-F5344CB8AC3E}">
        <p14:creationId xmlns:p14="http://schemas.microsoft.com/office/powerpoint/2010/main" val="3242894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Презентация ЦБИ2">
  <a:themeElements>
    <a:clrScheme name="Серые полосы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Серые полосы">
      <a:majorFont>
        <a:latin typeface="Verdana"/>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1"/>
            </a:solidFill>
            <a:effectLst/>
            <a:latin typeface="Arial" charset="0"/>
          </a:defRPr>
        </a:defPPr>
      </a:lstStyle>
    </a:lnDef>
  </a:objectDefaults>
  <a:extraClrSchemeLst>
    <a:extraClrScheme>
      <a:clrScheme name="Серые полосы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Серые полосы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Серые полосы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Серые полосы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12284</TotalTime>
  <Words>1739</Words>
  <Application>Microsoft Office PowerPoint</Application>
  <PresentationFormat>Экран (4:3)</PresentationFormat>
  <Paragraphs>364</Paragraphs>
  <Slides>17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Презентация ЦБИ2</vt:lpstr>
      <vt:lpstr>Александр Трубачев  Заместитель Председателя ООО «Центр безопасности информации» по НИР</vt:lpstr>
      <vt:lpstr>Безопасность программного обеспечения</vt:lpstr>
      <vt:lpstr>Доверие к безопасности ПО</vt:lpstr>
      <vt:lpstr>Характеристики доверия к безопасности</vt:lpstr>
      <vt:lpstr>Обзор характеристик доверия к безопасности</vt:lpstr>
      <vt:lpstr>Обзор характеристик доверия к безопасности (продолжение)</vt:lpstr>
      <vt:lpstr>Обзор характеристик доверия к безопасности (продолжение)</vt:lpstr>
      <vt:lpstr>Обзор характеристик доверия к безопасности (продолжение)</vt:lpstr>
      <vt:lpstr>Обзор характеристик доверия к безопасности (продолжение)</vt:lpstr>
      <vt:lpstr>Обзор характеристик доверия к безопасности (продолжение)</vt:lpstr>
      <vt:lpstr>Обзор характеристик доверия к безопасности (продолжение)</vt:lpstr>
      <vt:lpstr>Обзор характеристик доверия к безопасности (продолжение)</vt:lpstr>
      <vt:lpstr>Обзор характеристик доверия к безопасности (продолжение)</vt:lpstr>
      <vt:lpstr>Обзор характеристик доверия к безопасности (продолжение)</vt:lpstr>
      <vt:lpstr>Оценочные уровни доверия</vt:lpstr>
      <vt:lpstr>Сертификация ПО по требованиям безопасности</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Трубачев Александр Павлович</dc:creator>
  <cp:lastModifiedBy>tap</cp:lastModifiedBy>
  <cp:revision>574</cp:revision>
  <cp:lastPrinted>2014-04-10T11:28:08Z</cp:lastPrinted>
  <dcterms:created xsi:type="dcterms:W3CDTF">2008-05-26T17:56:04Z</dcterms:created>
  <dcterms:modified xsi:type="dcterms:W3CDTF">2015-04-01T13:37:46Z</dcterms:modified>
</cp:coreProperties>
</file>